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3"/>
  </p:notesMasterIdLst>
  <p:sldIdLst>
    <p:sldId id="257" r:id="rId2"/>
    <p:sldId id="258" r:id="rId3"/>
    <p:sldId id="259" r:id="rId4"/>
    <p:sldId id="433" r:id="rId5"/>
    <p:sldId id="434" r:id="rId6"/>
    <p:sldId id="260" r:id="rId7"/>
    <p:sldId id="261" r:id="rId8"/>
    <p:sldId id="262" r:id="rId9"/>
    <p:sldId id="263" r:id="rId10"/>
    <p:sldId id="264" r:id="rId11"/>
    <p:sldId id="266" r:id="rId12"/>
    <p:sldId id="265" r:id="rId13"/>
    <p:sldId id="267" r:id="rId14"/>
    <p:sldId id="435" r:id="rId15"/>
    <p:sldId id="269" r:id="rId16"/>
    <p:sldId id="436" r:id="rId17"/>
    <p:sldId id="268" r:id="rId18"/>
    <p:sldId id="437" r:id="rId19"/>
    <p:sldId id="270" r:id="rId20"/>
    <p:sldId id="438" r:id="rId21"/>
    <p:sldId id="272" r:id="rId22"/>
    <p:sldId id="273" r:id="rId23"/>
    <p:sldId id="439" r:id="rId24"/>
    <p:sldId id="274" r:id="rId25"/>
    <p:sldId id="440" r:id="rId26"/>
    <p:sldId id="275" r:id="rId27"/>
    <p:sldId id="441" r:id="rId28"/>
    <p:sldId id="276" r:id="rId29"/>
    <p:sldId id="442" r:id="rId30"/>
    <p:sldId id="277" r:id="rId31"/>
    <p:sldId id="278" r:id="rId32"/>
    <p:sldId id="291" r:id="rId33"/>
    <p:sldId id="292" r:id="rId34"/>
    <p:sldId id="294" r:id="rId35"/>
    <p:sldId id="295" r:id="rId36"/>
    <p:sldId id="296" r:id="rId37"/>
    <p:sldId id="298" r:id="rId38"/>
    <p:sldId id="428" r:id="rId39"/>
    <p:sldId id="299" r:id="rId40"/>
    <p:sldId id="431" r:id="rId41"/>
    <p:sldId id="300" r:id="rId42"/>
    <p:sldId id="301" r:id="rId43"/>
    <p:sldId id="302" r:id="rId44"/>
    <p:sldId id="429" r:id="rId45"/>
    <p:sldId id="303" r:id="rId46"/>
    <p:sldId id="430" r:id="rId47"/>
    <p:sldId id="432" r:id="rId48"/>
    <p:sldId id="293" r:id="rId49"/>
    <p:sldId id="271" r:id="rId50"/>
    <p:sldId id="279" r:id="rId51"/>
    <p:sldId id="280" r:id="rId52"/>
    <p:sldId id="281" r:id="rId53"/>
    <p:sldId id="282" r:id="rId54"/>
    <p:sldId id="283" r:id="rId55"/>
    <p:sldId id="285" r:id="rId56"/>
    <p:sldId id="286" r:id="rId57"/>
    <p:sldId id="287" r:id="rId58"/>
    <p:sldId id="289" r:id="rId59"/>
    <p:sldId id="304" r:id="rId60"/>
    <p:sldId id="290" r:id="rId61"/>
    <p:sldId id="288" r:id="rId6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40C67D-D86A-D143-B630-304DC0A5E256}" v="55" dt="2023-09-25T16:54:37.5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6327"/>
  </p:normalViewPr>
  <p:slideViewPr>
    <p:cSldViewPr snapToGrid="0">
      <p:cViewPr varScale="1">
        <p:scale>
          <a:sx n="119" d="100"/>
          <a:sy n="119" d="100"/>
        </p:scale>
        <p:origin x="7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notesMaster" Target="notesMasters/notesMaster1.xml"/><Relationship Id="rId68"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69"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ements, William" userId="cbdb0636-a496-422a-8d40-98c53d494d26" providerId="ADAL" clId="{9F40C67D-D86A-D143-B630-304DC0A5E256}"/>
    <pc:docChg chg="undo custSel addSld delSld modSld sldOrd">
      <pc:chgData name="Clements, William" userId="cbdb0636-a496-422a-8d40-98c53d494d26" providerId="ADAL" clId="{9F40C67D-D86A-D143-B630-304DC0A5E256}" dt="2023-09-25T16:54:37.527" v="558"/>
      <pc:docMkLst>
        <pc:docMk/>
      </pc:docMkLst>
      <pc:sldChg chg="modSp mod">
        <pc:chgData name="Clements, William" userId="cbdb0636-a496-422a-8d40-98c53d494d26" providerId="ADAL" clId="{9F40C67D-D86A-D143-B630-304DC0A5E256}" dt="2023-09-25T16:17:25.491" v="46" actId="20577"/>
        <pc:sldMkLst>
          <pc:docMk/>
          <pc:sldMk cId="2902361550" sldId="259"/>
        </pc:sldMkLst>
        <pc:spChg chg="mod">
          <ac:chgData name="Clements, William" userId="cbdb0636-a496-422a-8d40-98c53d494d26" providerId="ADAL" clId="{9F40C67D-D86A-D143-B630-304DC0A5E256}" dt="2023-09-25T16:17:25.491" v="46" actId="20577"/>
          <ac:spMkLst>
            <pc:docMk/>
            <pc:sldMk cId="2902361550" sldId="259"/>
            <ac:spMk id="3" creationId="{BE55B32D-A490-6723-D93E-783258FF4BBC}"/>
          </ac:spMkLst>
        </pc:spChg>
      </pc:sldChg>
      <pc:sldChg chg="modSp mod">
        <pc:chgData name="Clements, William" userId="cbdb0636-a496-422a-8d40-98c53d494d26" providerId="ADAL" clId="{9F40C67D-D86A-D143-B630-304DC0A5E256}" dt="2023-09-25T16:23:18.265" v="329" actId="20577"/>
        <pc:sldMkLst>
          <pc:docMk/>
          <pc:sldMk cId="171812072" sldId="262"/>
        </pc:sldMkLst>
        <pc:spChg chg="mod">
          <ac:chgData name="Clements, William" userId="cbdb0636-a496-422a-8d40-98c53d494d26" providerId="ADAL" clId="{9F40C67D-D86A-D143-B630-304DC0A5E256}" dt="2023-09-25T16:23:18.265" v="329" actId="20577"/>
          <ac:spMkLst>
            <pc:docMk/>
            <pc:sldMk cId="171812072" sldId="262"/>
            <ac:spMk id="3" creationId="{4BF843FA-9CC9-7490-B6C8-F6B4DDEB5620}"/>
          </ac:spMkLst>
        </pc:spChg>
      </pc:sldChg>
      <pc:sldChg chg="modSp mod">
        <pc:chgData name="Clements, William" userId="cbdb0636-a496-422a-8d40-98c53d494d26" providerId="ADAL" clId="{9F40C67D-D86A-D143-B630-304DC0A5E256}" dt="2023-09-25T16:24:58.461" v="373" actId="115"/>
        <pc:sldMkLst>
          <pc:docMk/>
          <pc:sldMk cId="1959052094" sldId="264"/>
        </pc:sldMkLst>
        <pc:spChg chg="mod">
          <ac:chgData name="Clements, William" userId="cbdb0636-a496-422a-8d40-98c53d494d26" providerId="ADAL" clId="{9F40C67D-D86A-D143-B630-304DC0A5E256}" dt="2023-09-25T16:24:58.461" v="373" actId="115"/>
          <ac:spMkLst>
            <pc:docMk/>
            <pc:sldMk cId="1959052094" sldId="264"/>
            <ac:spMk id="3" creationId="{A50599BE-D16D-F796-997B-74D4B07DCECC}"/>
          </ac:spMkLst>
        </pc:spChg>
      </pc:sldChg>
      <pc:sldChg chg="addSp modSp mod">
        <pc:chgData name="Clements, William" userId="cbdb0636-a496-422a-8d40-98c53d494d26" providerId="ADAL" clId="{9F40C67D-D86A-D143-B630-304DC0A5E256}" dt="2023-09-25T16:27:59.342" v="376" actId="1076"/>
        <pc:sldMkLst>
          <pc:docMk/>
          <pc:sldMk cId="1341856642" sldId="265"/>
        </pc:sldMkLst>
        <pc:spChg chg="add mod">
          <ac:chgData name="Clements, William" userId="cbdb0636-a496-422a-8d40-98c53d494d26" providerId="ADAL" clId="{9F40C67D-D86A-D143-B630-304DC0A5E256}" dt="2023-09-25T16:27:59.342" v="376" actId="1076"/>
          <ac:spMkLst>
            <pc:docMk/>
            <pc:sldMk cId="1341856642" sldId="265"/>
            <ac:spMk id="6" creationId="{1EA0AFE2-F171-4DB0-C02F-70D289168ABC}"/>
          </ac:spMkLst>
        </pc:spChg>
      </pc:sldChg>
      <pc:sldChg chg="addSp delSp modSp mod">
        <pc:chgData name="Clements, William" userId="cbdb0636-a496-422a-8d40-98c53d494d26" providerId="ADAL" clId="{9F40C67D-D86A-D143-B630-304DC0A5E256}" dt="2023-09-25T16:28:06.871" v="378"/>
        <pc:sldMkLst>
          <pc:docMk/>
          <pc:sldMk cId="1737647202" sldId="267"/>
        </pc:sldMkLst>
        <pc:spChg chg="add del">
          <ac:chgData name="Clements, William" userId="cbdb0636-a496-422a-8d40-98c53d494d26" providerId="ADAL" clId="{9F40C67D-D86A-D143-B630-304DC0A5E256}" dt="2023-09-25T16:28:06.306" v="377" actId="478"/>
          <ac:spMkLst>
            <pc:docMk/>
            <pc:sldMk cId="1737647202" sldId="267"/>
            <ac:spMk id="8" creationId="{9D1CB68B-3A62-E92B-1971-728F9721BF45}"/>
          </ac:spMkLst>
        </pc:spChg>
        <pc:spChg chg="add mod">
          <ac:chgData name="Clements, William" userId="cbdb0636-a496-422a-8d40-98c53d494d26" providerId="ADAL" clId="{9F40C67D-D86A-D143-B630-304DC0A5E256}" dt="2023-09-25T16:28:06.871" v="378"/>
          <ac:spMkLst>
            <pc:docMk/>
            <pc:sldMk cId="1737647202" sldId="267"/>
            <ac:spMk id="10" creationId="{799277C7-664A-0572-7FC7-4831D38D1496}"/>
          </ac:spMkLst>
        </pc:spChg>
      </pc:sldChg>
      <pc:sldChg chg="addSp modSp mod">
        <pc:chgData name="Clements, William" userId="cbdb0636-a496-422a-8d40-98c53d494d26" providerId="ADAL" clId="{9F40C67D-D86A-D143-B630-304DC0A5E256}" dt="2023-09-25T16:28:17.729" v="381" actId="14100"/>
        <pc:sldMkLst>
          <pc:docMk/>
          <pc:sldMk cId="4175333397" sldId="268"/>
        </pc:sldMkLst>
        <pc:spChg chg="add mod">
          <ac:chgData name="Clements, William" userId="cbdb0636-a496-422a-8d40-98c53d494d26" providerId="ADAL" clId="{9F40C67D-D86A-D143-B630-304DC0A5E256}" dt="2023-09-25T16:28:17.729" v="381" actId="14100"/>
          <ac:spMkLst>
            <pc:docMk/>
            <pc:sldMk cId="4175333397" sldId="268"/>
            <ac:spMk id="6" creationId="{1782C558-0D32-094C-3EBC-2B42F4C917E1}"/>
          </ac:spMkLst>
        </pc:spChg>
      </pc:sldChg>
      <pc:sldChg chg="addSp modSp">
        <pc:chgData name="Clements, William" userId="cbdb0636-a496-422a-8d40-98c53d494d26" providerId="ADAL" clId="{9F40C67D-D86A-D143-B630-304DC0A5E256}" dt="2023-09-25T16:28:09.613" v="379"/>
        <pc:sldMkLst>
          <pc:docMk/>
          <pc:sldMk cId="1121130599" sldId="269"/>
        </pc:sldMkLst>
        <pc:spChg chg="add mod">
          <ac:chgData name="Clements, William" userId="cbdb0636-a496-422a-8d40-98c53d494d26" providerId="ADAL" clId="{9F40C67D-D86A-D143-B630-304DC0A5E256}" dt="2023-09-25T16:28:09.613" v="379"/>
          <ac:spMkLst>
            <pc:docMk/>
            <pc:sldMk cId="1121130599" sldId="269"/>
            <ac:spMk id="6" creationId="{CE1D44D5-CA36-C739-5633-B356FE96D33E}"/>
          </ac:spMkLst>
        </pc:spChg>
      </pc:sldChg>
      <pc:sldChg chg="addSp modSp mod">
        <pc:chgData name="Clements, William" userId="cbdb0636-a496-422a-8d40-98c53d494d26" providerId="ADAL" clId="{9F40C67D-D86A-D143-B630-304DC0A5E256}" dt="2023-09-25T16:30:45.614" v="388" actId="1076"/>
        <pc:sldMkLst>
          <pc:docMk/>
          <pc:sldMk cId="2150158570" sldId="270"/>
        </pc:sldMkLst>
        <pc:spChg chg="add mod">
          <ac:chgData name="Clements, William" userId="cbdb0636-a496-422a-8d40-98c53d494d26" providerId="ADAL" clId="{9F40C67D-D86A-D143-B630-304DC0A5E256}" dt="2023-09-25T16:30:45.614" v="388" actId="1076"/>
          <ac:spMkLst>
            <pc:docMk/>
            <pc:sldMk cId="2150158570" sldId="270"/>
            <ac:spMk id="7" creationId="{9CD30A87-228F-AA79-C43F-1206C51A4FD8}"/>
          </ac:spMkLst>
        </pc:spChg>
      </pc:sldChg>
      <pc:sldChg chg="addSp modSp mod">
        <pc:chgData name="Clements, William" userId="cbdb0636-a496-422a-8d40-98c53d494d26" providerId="ADAL" clId="{9F40C67D-D86A-D143-B630-304DC0A5E256}" dt="2023-09-25T16:46:47.942" v="533" actId="113"/>
        <pc:sldMkLst>
          <pc:docMk/>
          <pc:sldMk cId="710800729" sldId="272"/>
        </pc:sldMkLst>
        <pc:spChg chg="add mod">
          <ac:chgData name="Clements, William" userId="cbdb0636-a496-422a-8d40-98c53d494d26" providerId="ADAL" clId="{9F40C67D-D86A-D143-B630-304DC0A5E256}" dt="2023-09-25T16:31:57.041" v="393" actId="1076"/>
          <ac:spMkLst>
            <pc:docMk/>
            <pc:sldMk cId="710800729" sldId="272"/>
            <ac:spMk id="7" creationId="{46F7C9E3-A7E5-7F50-206E-E8139557D3C6}"/>
          </ac:spMkLst>
        </pc:spChg>
        <pc:spChg chg="mod">
          <ac:chgData name="Clements, William" userId="cbdb0636-a496-422a-8d40-98c53d494d26" providerId="ADAL" clId="{9F40C67D-D86A-D143-B630-304DC0A5E256}" dt="2023-09-25T16:46:47.942" v="533" actId="113"/>
          <ac:spMkLst>
            <pc:docMk/>
            <pc:sldMk cId="710800729" sldId="272"/>
            <ac:spMk id="11" creationId="{E0AA7DC2-5ADB-8DE4-220E-81EE83F35E24}"/>
          </ac:spMkLst>
        </pc:spChg>
      </pc:sldChg>
      <pc:sldChg chg="modSp mod">
        <pc:chgData name="Clements, William" userId="cbdb0636-a496-422a-8d40-98c53d494d26" providerId="ADAL" clId="{9F40C67D-D86A-D143-B630-304DC0A5E256}" dt="2023-09-25T16:46:58.342" v="535" actId="113"/>
        <pc:sldMkLst>
          <pc:docMk/>
          <pc:sldMk cId="414783286" sldId="273"/>
        </pc:sldMkLst>
        <pc:spChg chg="mod">
          <ac:chgData name="Clements, William" userId="cbdb0636-a496-422a-8d40-98c53d494d26" providerId="ADAL" clId="{9F40C67D-D86A-D143-B630-304DC0A5E256}" dt="2023-09-25T16:46:58.342" v="535" actId="113"/>
          <ac:spMkLst>
            <pc:docMk/>
            <pc:sldMk cId="414783286" sldId="273"/>
            <ac:spMk id="11" creationId="{E0AA7DC2-5ADB-8DE4-220E-81EE83F35E24}"/>
          </ac:spMkLst>
        </pc:spChg>
      </pc:sldChg>
      <pc:sldChg chg="modSp mod">
        <pc:chgData name="Clements, William" userId="cbdb0636-a496-422a-8d40-98c53d494d26" providerId="ADAL" clId="{9F40C67D-D86A-D143-B630-304DC0A5E256}" dt="2023-09-25T16:47:40.032" v="537" actId="113"/>
        <pc:sldMkLst>
          <pc:docMk/>
          <pc:sldMk cId="2943410869" sldId="274"/>
        </pc:sldMkLst>
        <pc:spChg chg="mod">
          <ac:chgData name="Clements, William" userId="cbdb0636-a496-422a-8d40-98c53d494d26" providerId="ADAL" clId="{9F40C67D-D86A-D143-B630-304DC0A5E256}" dt="2023-09-25T16:47:40.032" v="537" actId="113"/>
          <ac:spMkLst>
            <pc:docMk/>
            <pc:sldMk cId="2943410869" sldId="274"/>
            <ac:spMk id="11" creationId="{E0AA7DC2-5ADB-8DE4-220E-81EE83F35E24}"/>
          </ac:spMkLst>
        </pc:spChg>
      </pc:sldChg>
      <pc:sldChg chg="modSp mod">
        <pc:chgData name="Clements, William" userId="cbdb0636-a496-422a-8d40-98c53d494d26" providerId="ADAL" clId="{9F40C67D-D86A-D143-B630-304DC0A5E256}" dt="2023-09-25T16:48:13.563" v="539" actId="113"/>
        <pc:sldMkLst>
          <pc:docMk/>
          <pc:sldMk cId="4175929373" sldId="275"/>
        </pc:sldMkLst>
        <pc:spChg chg="mod">
          <ac:chgData name="Clements, William" userId="cbdb0636-a496-422a-8d40-98c53d494d26" providerId="ADAL" clId="{9F40C67D-D86A-D143-B630-304DC0A5E256}" dt="2023-09-25T16:48:13.563" v="539" actId="113"/>
          <ac:spMkLst>
            <pc:docMk/>
            <pc:sldMk cId="4175929373" sldId="275"/>
            <ac:spMk id="11" creationId="{E0AA7DC2-5ADB-8DE4-220E-81EE83F35E24}"/>
          </ac:spMkLst>
        </pc:spChg>
      </pc:sldChg>
      <pc:sldChg chg="modSp mod">
        <pc:chgData name="Clements, William" userId="cbdb0636-a496-422a-8d40-98c53d494d26" providerId="ADAL" clId="{9F40C67D-D86A-D143-B630-304DC0A5E256}" dt="2023-09-25T16:50:11.754" v="554" actId="20577"/>
        <pc:sldMkLst>
          <pc:docMk/>
          <pc:sldMk cId="3237592247" sldId="277"/>
        </pc:sldMkLst>
        <pc:spChg chg="mod">
          <ac:chgData name="Clements, William" userId="cbdb0636-a496-422a-8d40-98c53d494d26" providerId="ADAL" clId="{9F40C67D-D86A-D143-B630-304DC0A5E256}" dt="2023-09-25T16:50:11.754" v="554" actId="20577"/>
          <ac:spMkLst>
            <pc:docMk/>
            <pc:sldMk cId="3237592247" sldId="277"/>
            <ac:spMk id="11" creationId="{E0AA7DC2-5ADB-8DE4-220E-81EE83F35E24}"/>
          </ac:spMkLst>
        </pc:spChg>
      </pc:sldChg>
      <pc:sldChg chg="addSp modSp">
        <pc:chgData name="Clements, William" userId="cbdb0636-a496-422a-8d40-98c53d494d26" providerId="ADAL" clId="{9F40C67D-D86A-D143-B630-304DC0A5E256}" dt="2023-09-25T16:54:37.527" v="558"/>
        <pc:sldMkLst>
          <pc:docMk/>
          <pc:sldMk cId="2859569431" sldId="304"/>
        </pc:sldMkLst>
        <pc:picChg chg="add mod">
          <ac:chgData name="Clements, William" userId="cbdb0636-a496-422a-8d40-98c53d494d26" providerId="ADAL" clId="{9F40C67D-D86A-D143-B630-304DC0A5E256}" dt="2023-09-25T16:54:37.527" v="558"/>
          <ac:picMkLst>
            <pc:docMk/>
            <pc:sldMk cId="2859569431" sldId="304"/>
            <ac:picMk id="7" creationId="{77A2CBFA-BEA3-81FB-4692-1C64C0B1AD35}"/>
          </ac:picMkLst>
        </pc:picChg>
        <pc:picChg chg="add mod">
          <ac:chgData name="Clements, William" userId="cbdb0636-a496-422a-8d40-98c53d494d26" providerId="ADAL" clId="{9F40C67D-D86A-D143-B630-304DC0A5E256}" dt="2023-09-25T16:54:37.527" v="558"/>
          <ac:picMkLst>
            <pc:docMk/>
            <pc:sldMk cId="2859569431" sldId="304"/>
            <ac:picMk id="8" creationId="{E66864F0-BC25-8E79-DB90-F58993009B0D}"/>
          </ac:picMkLst>
        </pc:picChg>
      </pc:sldChg>
      <pc:sldChg chg="addSp delSp modSp add mod ord">
        <pc:chgData name="Clements, William" userId="cbdb0636-a496-422a-8d40-98c53d494d26" providerId="ADAL" clId="{9F40C67D-D86A-D143-B630-304DC0A5E256}" dt="2023-09-20T17:05:12.625" v="19"/>
        <pc:sldMkLst>
          <pc:docMk/>
          <pc:sldMk cId="1209882147" sldId="428"/>
        </pc:sldMkLst>
        <pc:picChg chg="del">
          <ac:chgData name="Clements, William" userId="cbdb0636-a496-422a-8d40-98c53d494d26" providerId="ADAL" clId="{9F40C67D-D86A-D143-B630-304DC0A5E256}" dt="2023-09-20T16:57:14.418" v="6" actId="478"/>
          <ac:picMkLst>
            <pc:docMk/>
            <pc:sldMk cId="1209882147" sldId="428"/>
            <ac:picMk id="2" creationId="{D431105D-FBDB-D7E4-1A41-11DC5F923075}"/>
          </ac:picMkLst>
        </pc:picChg>
        <pc:picChg chg="del">
          <ac:chgData name="Clements, William" userId="cbdb0636-a496-422a-8d40-98c53d494d26" providerId="ADAL" clId="{9F40C67D-D86A-D143-B630-304DC0A5E256}" dt="2023-09-20T16:57:02.537" v="1" actId="478"/>
          <ac:picMkLst>
            <pc:docMk/>
            <pc:sldMk cId="1209882147" sldId="428"/>
            <ac:picMk id="4" creationId="{FF2E0BCF-2E3E-7330-F6C7-CD10820B3B4A}"/>
          </ac:picMkLst>
        </pc:picChg>
        <pc:picChg chg="add mod">
          <ac:chgData name="Clements, William" userId="cbdb0636-a496-422a-8d40-98c53d494d26" providerId="ADAL" clId="{9F40C67D-D86A-D143-B630-304DC0A5E256}" dt="2023-09-20T16:57:12.581" v="5" actId="14100"/>
          <ac:picMkLst>
            <pc:docMk/>
            <pc:sldMk cId="1209882147" sldId="428"/>
            <ac:picMk id="5" creationId="{7A7BBD99-A65A-4301-68DC-1F7C454A89F0}"/>
          </ac:picMkLst>
        </pc:picChg>
        <pc:picChg chg="add mod">
          <ac:chgData name="Clements, William" userId="cbdb0636-a496-422a-8d40-98c53d494d26" providerId="ADAL" clId="{9F40C67D-D86A-D143-B630-304DC0A5E256}" dt="2023-09-20T16:57:37.980" v="11" actId="1076"/>
          <ac:picMkLst>
            <pc:docMk/>
            <pc:sldMk cId="1209882147" sldId="428"/>
            <ac:picMk id="9" creationId="{106B539C-B091-3906-9E28-45168BC48B11}"/>
          </ac:picMkLst>
        </pc:picChg>
        <pc:picChg chg="add mod">
          <ac:chgData name="Clements, William" userId="cbdb0636-a496-422a-8d40-98c53d494d26" providerId="ADAL" clId="{9F40C67D-D86A-D143-B630-304DC0A5E256}" dt="2023-09-20T16:57:44.944" v="13" actId="1076"/>
          <ac:picMkLst>
            <pc:docMk/>
            <pc:sldMk cId="1209882147" sldId="428"/>
            <ac:picMk id="10" creationId="{D35488EE-F5BD-4EBA-D501-B3B1C55ABE77}"/>
          </ac:picMkLst>
        </pc:picChg>
        <pc:picChg chg="add del mod">
          <ac:chgData name="Clements, William" userId="cbdb0636-a496-422a-8d40-98c53d494d26" providerId="ADAL" clId="{9F40C67D-D86A-D143-B630-304DC0A5E256}" dt="2023-09-20T17:05:12.625" v="19"/>
          <ac:picMkLst>
            <pc:docMk/>
            <pc:sldMk cId="1209882147" sldId="428"/>
            <ac:picMk id="11" creationId="{97971B8C-DB18-9AEF-875B-84B741F626EF}"/>
          </ac:picMkLst>
        </pc:picChg>
        <pc:picChg chg="add del mod">
          <ac:chgData name="Clements, William" userId="cbdb0636-a496-422a-8d40-98c53d494d26" providerId="ADAL" clId="{9F40C67D-D86A-D143-B630-304DC0A5E256}" dt="2023-09-20T17:05:12.625" v="19"/>
          <ac:picMkLst>
            <pc:docMk/>
            <pc:sldMk cId="1209882147" sldId="428"/>
            <ac:picMk id="12" creationId="{18E06FD3-1165-8E71-153E-62048E38E93F}"/>
          </ac:picMkLst>
        </pc:picChg>
        <pc:picChg chg="add del mod">
          <ac:chgData name="Clements, William" userId="cbdb0636-a496-422a-8d40-98c53d494d26" providerId="ADAL" clId="{9F40C67D-D86A-D143-B630-304DC0A5E256}" dt="2023-09-20T17:05:12.625" v="19"/>
          <ac:picMkLst>
            <pc:docMk/>
            <pc:sldMk cId="1209882147" sldId="428"/>
            <ac:picMk id="13" creationId="{D913C7C4-7348-BB71-B0E6-73BE1BAC49A3}"/>
          </ac:picMkLst>
        </pc:picChg>
      </pc:sldChg>
      <pc:sldChg chg="add">
        <pc:chgData name="Clements, William" userId="cbdb0636-a496-422a-8d40-98c53d494d26" providerId="ADAL" clId="{9F40C67D-D86A-D143-B630-304DC0A5E256}" dt="2023-09-20T16:59:33.931" v="15"/>
        <pc:sldMkLst>
          <pc:docMk/>
          <pc:sldMk cId="1501552134" sldId="429"/>
        </pc:sldMkLst>
      </pc:sldChg>
      <pc:sldChg chg="addSp modSp add mod ord">
        <pc:chgData name="Clements, William" userId="cbdb0636-a496-422a-8d40-98c53d494d26" providerId="ADAL" clId="{9F40C67D-D86A-D143-B630-304DC0A5E256}" dt="2023-09-25T16:54:22.667" v="557" actId="1076"/>
        <pc:sldMkLst>
          <pc:docMk/>
          <pc:sldMk cId="1742142245" sldId="430"/>
        </pc:sldMkLst>
        <pc:spChg chg="mod">
          <ac:chgData name="Clements, William" userId="cbdb0636-a496-422a-8d40-98c53d494d26" providerId="ADAL" clId="{9F40C67D-D86A-D143-B630-304DC0A5E256}" dt="2023-09-20T17:06:57.860" v="37" actId="313"/>
          <ac:spMkLst>
            <pc:docMk/>
            <pc:sldMk cId="1742142245" sldId="430"/>
            <ac:spMk id="3" creationId="{F1193507-14AE-E852-610F-54DD44666DA1}"/>
          </ac:spMkLst>
        </pc:spChg>
        <pc:picChg chg="add mod">
          <ac:chgData name="Clements, William" userId="cbdb0636-a496-422a-8d40-98c53d494d26" providerId="ADAL" clId="{9F40C67D-D86A-D143-B630-304DC0A5E256}" dt="2023-09-25T16:54:22.667" v="557" actId="1076"/>
          <ac:picMkLst>
            <pc:docMk/>
            <pc:sldMk cId="1742142245" sldId="430"/>
            <ac:picMk id="7" creationId="{F353D6BF-E3CC-A635-577D-8CE88C6A28E1}"/>
          </ac:picMkLst>
        </pc:picChg>
        <pc:picChg chg="add mod">
          <ac:chgData name="Clements, William" userId="cbdb0636-a496-422a-8d40-98c53d494d26" providerId="ADAL" clId="{9F40C67D-D86A-D143-B630-304DC0A5E256}" dt="2023-09-25T16:54:22.667" v="557" actId="1076"/>
          <ac:picMkLst>
            <pc:docMk/>
            <pc:sldMk cId="1742142245" sldId="430"/>
            <ac:picMk id="8" creationId="{11DCEAF7-618F-2AB7-87D9-8D855BB37D44}"/>
          </ac:picMkLst>
        </pc:picChg>
      </pc:sldChg>
      <pc:sldChg chg="addSp modSp add mod ord">
        <pc:chgData name="Clements, William" userId="cbdb0636-a496-422a-8d40-98c53d494d26" providerId="ADAL" clId="{9F40C67D-D86A-D143-B630-304DC0A5E256}" dt="2023-09-20T17:05:51.879" v="31" actId="20578"/>
        <pc:sldMkLst>
          <pc:docMk/>
          <pc:sldMk cId="277353121" sldId="431"/>
        </pc:sldMkLst>
        <pc:picChg chg="add mod">
          <ac:chgData name="Clements, William" userId="cbdb0636-a496-422a-8d40-98c53d494d26" providerId="ADAL" clId="{9F40C67D-D86A-D143-B630-304DC0A5E256}" dt="2023-09-20T17:05:40.063" v="30" actId="1076"/>
          <ac:picMkLst>
            <pc:docMk/>
            <pc:sldMk cId="277353121" sldId="431"/>
            <ac:picMk id="2" creationId="{0B39753C-9915-5A97-BCE5-C499D42C3DE4}"/>
          </ac:picMkLst>
        </pc:picChg>
        <pc:picChg chg="add mod">
          <ac:chgData name="Clements, William" userId="cbdb0636-a496-422a-8d40-98c53d494d26" providerId="ADAL" clId="{9F40C67D-D86A-D143-B630-304DC0A5E256}" dt="2023-09-20T17:05:37.863" v="29" actId="1076"/>
          <ac:picMkLst>
            <pc:docMk/>
            <pc:sldMk cId="277353121" sldId="431"/>
            <ac:picMk id="4" creationId="{9A4C5504-9AC4-08B9-DF53-9970A6F0B523}"/>
          </ac:picMkLst>
        </pc:picChg>
        <pc:picChg chg="add mod">
          <ac:chgData name="Clements, William" userId="cbdb0636-a496-422a-8d40-98c53d494d26" providerId="ADAL" clId="{9F40C67D-D86A-D143-B630-304DC0A5E256}" dt="2023-09-20T17:05:36.630" v="28" actId="1076"/>
          <ac:picMkLst>
            <pc:docMk/>
            <pc:sldMk cId="277353121" sldId="431"/>
            <ac:picMk id="11" creationId="{D0FCBE9B-6947-334A-B3FF-BE669E6A5455}"/>
          </ac:picMkLst>
        </pc:picChg>
      </pc:sldChg>
      <pc:sldChg chg="addSp modSp add mod">
        <pc:chgData name="Clements, William" userId="cbdb0636-a496-422a-8d40-98c53d494d26" providerId="ADAL" clId="{9F40C67D-D86A-D143-B630-304DC0A5E256}" dt="2023-09-20T17:06:49.573" v="36" actId="1076"/>
        <pc:sldMkLst>
          <pc:docMk/>
          <pc:sldMk cId="2924180788" sldId="432"/>
        </pc:sldMkLst>
        <pc:spChg chg="add mod">
          <ac:chgData name="Clements, William" userId="cbdb0636-a496-422a-8d40-98c53d494d26" providerId="ADAL" clId="{9F40C67D-D86A-D143-B630-304DC0A5E256}" dt="2023-09-20T17:06:37.098" v="34" actId="1076"/>
          <ac:spMkLst>
            <pc:docMk/>
            <pc:sldMk cId="2924180788" sldId="432"/>
            <ac:spMk id="2" creationId="{88C2796F-045D-5F1F-6FC4-D1642D917708}"/>
          </ac:spMkLst>
        </pc:spChg>
        <pc:picChg chg="add mod">
          <ac:chgData name="Clements, William" userId="cbdb0636-a496-422a-8d40-98c53d494d26" providerId="ADAL" clId="{9F40C67D-D86A-D143-B630-304DC0A5E256}" dt="2023-09-20T17:06:49.573" v="36" actId="1076"/>
          <ac:picMkLst>
            <pc:docMk/>
            <pc:sldMk cId="2924180788" sldId="432"/>
            <ac:picMk id="4" creationId="{B233CD89-BDCE-B940-7A43-0F62126AFD31}"/>
          </ac:picMkLst>
        </pc:picChg>
        <pc:picChg chg="add mod">
          <ac:chgData name="Clements, William" userId="cbdb0636-a496-422a-8d40-98c53d494d26" providerId="ADAL" clId="{9F40C67D-D86A-D143-B630-304DC0A5E256}" dt="2023-09-20T17:06:49.573" v="36" actId="1076"/>
          <ac:picMkLst>
            <pc:docMk/>
            <pc:sldMk cId="2924180788" sldId="432"/>
            <ac:picMk id="11" creationId="{E7253D9D-8C7C-4877-AA0D-A6E3BCC63418}"/>
          </ac:picMkLst>
        </pc:picChg>
        <pc:picChg chg="add mod">
          <ac:chgData name="Clements, William" userId="cbdb0636-a496-422a-8d40-98c53d494d26" providerId="ADAL" clId="{9F40C67D-D86A-D143-B630-304DC0A5E256}" dt="2023-09-20T17:06:49.573" v="36" actId="1076"/>
          <ac:picMkLst>
            <pc:docMk/>
            <pc:sldMk cId="2924180788" sldId="432"/>
            <ac:picMk id="12" creationId="{BFA6F573-A8F1-62B8-4E31-D3F54F07FE03}"/>
          </ac:picMkLst>
        </pc:picChg>
      </pc:sldChg>
      <pc:sldChg chg="modSp new mod">
        <pc:chgData name="Clements, William" userId="cbdb0636-a496-422a-8d40-98c53d494d26" providerId="ADAL" clId="{9F40C67D-D86A-D143-B630-304DC0A5E256}" dt="2023-09-25T16:18:27.523" v="101" actId="5793"/>
        <pc:sldMkLst>
          <pc:docMk/>
          <pc:sldMk cId="3483708667" sldId="433"/>
        </pc:sldMkLst>
        <pc:spChg chg="mod">
          <ac:chgData name="Clements, William" userId="cbdb0636-a496-422a-8d40-98c53d494d26" providerId="ADAL" clId="{9F40C67D-D86A-D143-B630-304DC0A5E256}" dt="2023-09-25T16:18:19.741" v="90" actId="20577"/>
          <ac:spMkLst>
            <pc:docMk/>
            <pc:sldMk cId="3483708667" sldId="433"/>
            <ac:spMk id="2" creationId="{5A3433ED-523B-63F4-43B6-889F13EFB2EB}"/>
          </ac:spMkLst>
        </pc:spChg>
        <pc:spChg chg="mod">
          <ac:chgData name="Clements, William" userId="cbdb0636-a496-422a-8d40-98c53d494d26" providerId="ADAL" clId="{9F40C67D-D86A-D143-B630-304DC0A5E256}" dt="2023-09-25T16:18:27.523" v="101" actId="5793"/>
          <ac:spMkLst>
            <pc:docMk/>
            <pc:sldMk cId="3483708667" sldId="433"/>
            <ac:spMk id="3" creationId="{EA68B3A3-5C8B-B85B-D1F4-7E12BC19E17F}"/>
          </ac:spMkLst>
        </pc:spChg>
      </pc:sldChg>
      <pc:sldChg chg="modSp new mod">
        <pc:chgData name="Clements, William" userId="cbdb0636-a496-422a-8d40-98c53d494d26" providerId="ADAL" clId="{9F40C67D-D86A-D143-B630-304DC0A5E256}" dt="2023-09-25T16:19:43.696" v="308" actId="20577"/>
        <pc:sldMkLst>
          <pc:docMk/>
          <pc:sldMk cId="3799889318" sldId="434"/>
        </pc:sldMkLst>
        <pc:spChg chg="mod">
          <ac:chgData name="Clements, William" userId="cbdb0636-a496-422a-8d40-98c53d494d26" providerId="ADAL" clId="{9F40C67D-D86A-D143-B630-304DC0A5E256}" dt="2023-09-25T16:18:35.396" v="103"/>
          <ac:spMkLst>
            <pc:docMk/>
            <pc:sldMk cId="3799889318" sldId="434"/>
            <ac:spMk id="2" creationId="{DA7A0F51-D97C-B9BD-17FD-9BEEC47D16E0}"/>
          </ac:spMkLst>
        </pc:spChg>
        <pc:spChg chg="mod">
          <ac:chgData name="Clements, William" userId="cbdb0636-a496-422a-8d40-98c53d494d26" providerId="ADAL" clId="{9F40C67D-D86A-D143-B630-304DC0A5E256}" dt="2023-09-25T16:19:43.696" v="308" actId="20577"/>
          <ac:spMkLst>
            <pc:docMk/>
            <pc:sldMk cId="3799889318" sldId="434"/>
            <ac:spMk id="3" creationId="{ACE78097-98A0-EF13-B480-D7612C5F9003}"/>
          </ac:spMkLst>
        </pc:spChg>
      </pc:sldChg>
      <pc:sldChg chg="addSp delSp modSp add mod">
        <pc:chgData name="Clements, William" userId="cbdb0636-a496-422a-8d40-98c53d494d26" providerId="ADAL" clId="{9F40C67D-D86A-D143-B630-304DC0A5E256}" dt="2023-09-25T16:33:35.637" v="400" actId="478"/>
        <pc:sldMkLst>
          <pc:docMk/>
          <pc:sldMk cId="1203938257" sldId="435"/>
        </pc:sldMkLst>
        <pc:spChg chg="add mod">
          <ac:chgData name="Clements, William" userId="cbdb0636-a496-422a-8d40-98c53d494d26" providerId="ADAL" clId="{9F40C67D-D86A-D143-B630-304DC0A5E256}" dt="2023-09-25T16:33:33.087" v="398" actId="14100"/>
          <ac:spMkLst>
            <pc:docMk/>
            <pc:sldMk cId="1203938257" sldId="435"/>
            <ac:spMk id="2" creationId="{47AD5653-DEF7-BE03-423D-55FFBC68B552}"/>
          </ac:spMkLst>
        </pc:spChg>
        <pc:picChg chg="del">
          <ac:chgData name="Clements, William" userId="cbdb0636-a496-422a-8d40-98c53d494d26" providerId="ADAL" clId="{9F40C67D-D86A-D143-B630-304DC0A5E256}" dt="2023-09-25T16:33:26.430" v="395" actId="478"/>
          <ac:picMkLst>
            <pc:docMk/>
            <pc:sldMk cId="1203938257" sldId="435"/>
            <ac:picMk id="5" creationId="{7A7BBD99-A65A-4301-68DC-1F7C454A89F0}"/>
          </ac:picMkLst>
        </pc:picChg>
        <pc:picChg chg="del">
          <ac:chgData name="Clements, William" userId="cbdb0636-a496-422a-8d40-98c53d494d26" providerId="ADAL" clId="{9F40C67D-D86A-D143-B630-304DC0A5E256}" dt="2023-09-25T16:33:34.766" v="399" actId="478"/>
          <ac:picMkLst>
            <pc:docMk/>
            <pc:sldMk cId="1203938257" sldId="435"/>
            <ac:picMk id="9" creationId="{106B539C-B091-3906-9E28-45168BC48B11}"/>
          </ac:picMkLst>
        </pc:picChg>
        <pc:picChg chg="del">
          <ac:chgData name="Clements, William" userId="cbdb0636-a496-422a-8d40-98c53d494d26" providerId="ADAL" clId="{9F40C67D-D86A-D143-B630-304DC0A5E256}" dt="2023-09-25T16:33:35.637" v="400" actId="478"/>
          <ac:picMkLst>
            <pc:docMk/>
            <pc:sldMk cId="1203938257" sldId="435"/>
            <ac:picMk id="10" creationId="{D35488EE-F5BD-4EBA-D501-B3B1C55ABE77}"/>
          </ac:picMkLst>
        </pc:picChg>
      </pc:sldChg>
      <pc:sldChg chg="addSp modSp add mod">
        <pc:chgData name="Clements, William" userId="cbdb0636-a496-422a-8d40-98c53d494d26" providerId="ADAL" clId="{9F40C67D-D86A-D143-B630-304DC0A5E256}" dt="2023-09-25T16:34:19.696" v="415" actId="1076"/>
        <pc:sldMkLst>
          <pc:docMk/>
          <pc:sldMk cId="53589642" sldId="436"/>
        </pc:sldMkLst>
        <pc:spChg chg="add mod">
          <ac:chgData name="Clements, William" userId="cbdb0636-a496-422a-8d40-98c53d494d26" providerId="ADAL" clId="{9F40C67D-D86A-D143-B630-304DC0A5E256}" dt="2023-09-25T16:34:06.381" v="410" actId="1076"/>
          <ac:spMkLst>
            <pc:docMk/>
            <pc:sldMk cId="53589642" sldId="436"/>
            <ac:spMk id="4" creationId="{D4405820-6B71-1B99-40F6-AB965707392F}"/>
          </ac:spMkLst>
        </pc:spChg>
        <pc:spChg chg="add mod">
          <ac:chgData name="Clements, William" userId="cbdb0636-a496-422a-8d40-98c53d494d26" providerId="ADAL" clId="{9F40C67D-D86A-D143-B630-304DC0A5E256}" dt="2023-09-25T16:34:19.696" v="415" actId="1076"/>
          <ac:spMkLst>
            <pc:docMk/>
            <pc:sldMk cId="53589642" sldId="436"/>
            <ac:spMk id="5" creationId="{9BCC7EB0-FC18-776F-D8F1-7A1476046C7B}"/>
          </ac:spMkLst>
        </pc:spChg>
      </pc:sldChg>
      <pc:sldChg chg="add del">
        <pc:chgData name="Clements, William" userId="cbdb0636-a496-422a-8d40-98c53d494d26" providerId="ADAL" clId="{9F40C67D-D86A-D143-B630-304DC0A5E256}" dt="2023-09-25T16:33:44.861" v="403"/>
        <pc:sldMkLst>
          <pc:docMk/>
          <pc:sldMk cId="3210955137" sldId="437"/>
        </pc:sldMkLst>
      </pc:sldChg>
      <pc:sldChg chg="addSp modSp add mod">
        <pc:chgData name="Clements, William" userId="cbdb0636-a496-422a-8d40-98c53d494d26" providerId="ADAL" clId="{9F40C67D-D86A-D143-B630-304DC0A5E256}" dt="2023-09-25T16:34:36.554" v="420" actId="1076"/>
        <pc:sldMkLst>
          <pc:docMk/>
          <pc:sldMk cId="3735992862" sldId="437"/>
        </pc:sldMkLst>
        <pc:picChg chg="add mod">
          <ac:chgData name="Clements, William" userId="cbdb0636-a496-422a-8d40-98c53d494d26" providerId="ADAL" clId="{9F40C67D-D86A-D143-B630-304DC0A5E256}" dt="2023-09-25T16:34:36.554" v="420" actId="1076"/>
          <ac:picMkLst>
            <pc:docMk/>
            <pc:sldMk cId="3735992862" sldId="437"/>
            <ac:picMk id="9" creationId="{618DDE10-C6C0-303D-652E-70B2979C650E}"/>
          </ac:picMkLst>
        </pc:picChg>
      </pc:sldChg>
      <pc:sldChg chg="addSp modSp add mod">
        <pc:chgData name="Clements, William" userId="cbdb0636-a496-422a-8d40-98c53d494d26" providerId="ADAL" clId="{9F40C67D-D86A-D143-B630-304DC0A5E256}" dt="2023-09-25T16:48:41.595" v="541" actId="6549"/>
        <pc:sldMkLst>
          <pc:docMk/>
          <pc:sldMk cId="2187082234" sldId="438"/>
        </pc:sldMkLst>
        <pc:spChg chg="add mod">
          <ac:chgData name="Clements, William" userId="cbdb0636-a496-422a-8d40-98c53d494d26" providerId="ADAL" clId="{9F40C67D-D86A-D143-B630-304DC0A5E256}" dt="2023-09-25T16:48:41.595" v="541" actId="6549"/>
          <ac:spMkLst>
            <pc:docMk/>
            <pc:sldMk cId="2187082234" sldId="438"/>
            <ac:spMk id="10" creationId="{15A7AA97-4EF7-CBB2-F1B7-678C93994E84}"/>
          </ac:spMkLst>
        </pc:spChg>
        <pc:spChg chg="add mod">
          <ac:chgData name="Clements, William" userId="cbdb0636-a496-422a-8d40-98c53d494d26" providerId="ADAL" clId="{9F40C67D-D86A-D143-B630-304DC0A5E256}" dt="2023-09-25T16:35:31.371" v="436" actId="14100"/>
          <ac:spMkLst>
            <pc:docMk/>
            <pc:sldMk cId="2187082234" sldId="438"/>
            <ac:spMk id="11" creationId="{CEA63044-B426-14FF-130B-7E2C44F0AF49}"/>
          </ac:spMkLst>
        </pc:spChg>
        <pc:spChg chg="add mod">
          <ac:chgData name="Clements, William" userId="cbdb0636-a496-422a-8d40-98c53d494d26" providerId="ADAL" clId="{9F40C67D-D86A-D143-B630-304DC0A5E256}" dt="2023-09-25T16:40:35.546" v="499" actId="1076"/>
          <ac:spMkLst>
            <pc:docMk/>
            <pc:sldMk cId="2187082234" sldId="438"/>
            <ac:spMk id="20" creationId="{287F793B-B970-57F2-B939-51DB7AC7068B}"/>
          </ac:spMkLst>
        </pc:spChg>
        <pc:spChg chg="add mod">
          <ac:chgData name="Clements, William" userId="cbdb0636-a496-422a-8d40-98c53d494d26" providerId="ADAL" clId="{9F40C67D-D86A-D143-B630-304DC0A5E256}" dt="2023-09-25T16:40:35.546" v="499" actId="1076"/>
          <ac:spMkLst>
            <pc:docMk/>
            <pc:sldMk cId="2187082234" sldId="438"/>
            <ac:spMk id="21" creationId="{6CD62315-3C90-336F-51C5-F1252B9C3694}"/>
          </ac:spMkLst>
        </pc:spChg>
        <pc:cxnChg chg="add">
          <ac:chgData name="Clements, William" userId="cbdb0636-a496-422a-8d40-98c53d494d26" providerId="ADAL" clId="{9F40C67D-D86A-D143-B630-304DC0A5E256}" dt="2023-09-25T16:36:19.377" v="444" actId="11529"/>
          <ac:cxnSpMkLst>
            <pc:docMk/>
            <pc:sldMk cId="2187082234" sldId="438"/>
            <ac:cxnSpMk id="13" creationId="{8E4DCCA1-D23D-11DD-DA3C-C8E4CE1D8235}"/>
          </ac:cxnSpMkLst>
        </pc:cxnChg>
        <pc:cxnChg chg="add mod">
          <ac:chgData name="Clements, William" userId="cbdb0636-a496-422a-8d40-98c53d494d26" providerId="ADAL" clId="{9F40C67D-D86A-D143-B630-304DC0A5E256}" dt="2023-09-25T16:36:31.277" v="447" actId="14100"/>
          <ac:cxnSpMkLst>
            <pc:docMk/>
            <pc:sldMk cId="2187082234" sldId="438"/>
            <ac:cxnSpMk id="14" creationId="{D190B07A-F3E2-CCF6-4C06-5482DCB3C531}"/>
          </ac:cxnSpMkLst>
        </pc:cxnChg>
        <pc:cxnChg chg="add mod">
          <ac:chgData name="Clements, William" userId="cbdb0636-a496-422a-8d40-98c53d494d26" providerId="ADAL" clId="{9F40C67D-D86A-D143-B630-304DC0A5E256}" dt="2023-09-25T16:48:41.595" v="541" actId="6549"/>
          <ac:cxnSpMkLst>
            <pc:docMk/>
            <pc:sldMk cId="2187082234" sldId="438"/>
            <ac:cxnSpMk id="17" creationId="{7C5C145E-B90C-38CE-3D7E-B8D93A6173DD}"/>
          </ac:cxnSpMkLst>
        </pc:cxnChg>
      </pc:sldChg>
      <pc:sldChg chg="addSp delSp modSp add mod ord">
        <pc:chgData name="Clements, William" userId="cbdb0636-a496-422a-8d40-98c53d494d26" providerId="ADAL" clId="{9F40C67D-D86A-D143-B630-304DC0A5E256}" dt="2023-09-25T16:48:51.767" v="543" actId="478"/>
        <pc:sldMkLst>
          <pc:docMk/>
          <pc:sldMk cId="835378012" sldId="439"/>
        </pc:sldMkLst>
        <pc:spChg chg="mod">
          <ac:chgData name="Clements, William" userId="cbdb0636-a496-422a-8d40-98c53d494d26" providerId="ADAL" clId="{9F40C67D-D86A-D143-B630-304DC0A5E256}" dt="2023-09-25T16:48:50.538" v="542" actId="6549"/>
          <ac:spMkLst>
            <pc:docMk/>
            <pc:sldMk cId="835378012" sldId="439"/>
            <ac:spMk id="10" creationId="{15A7AA97-4EF7-CBB2-F1B7-678C93994E84}"/>
          </ac:spMkLst>
        </pc:spChg>
        <pc:spChg chg="add mod">
          <ac:chgData name="Clements, William" userId="cbdb0636-a496-422a-8d40-98c53d494d26" providerId="ADAL" clId="{9F40C67D-D86A-D143-B630-304DC0A5E256}" dt="2023-09-25T16:40:57.007" v="500"/>
          <ac:spMkLst>
            <pc:docMk/>
            <pc:sldMk cId="835378012" sldId="439"/>
            <ac:spMk id="18" creationId="{5A01B671-A3DE-1B6C-4C16-511D919A1DEF}"/>
          </ac:spMkLst>
        </pc:spChg>
        <pc:spChg chg="add del mod">
          <ac:chgData name="Clements, William" userId="cbdb0636-a496-422a-8d40-98c53d494d26" providerId="ADAL" clId="{9F40C67D-D86A-D143-B630-304DC0A5E256}" dt="2023-09-25T16:48:51.767" v="543" actId="478"/>
          <ac:spMkLst>
            <pc:docMk/>
            <pc:sldMk cId="835378012" sldId="439"/>
            <ac:spMk id="19" creationId="{432E858D-1F66-F7B0-CADA-4283FADD6FB2}"/>
          </ac:spMkLst>
        </pc:spChg>
        <pc:spChg chg="add del mod">
          <ac:chgData name="Clements, William" userId="cbdb0636-a496-422a-8d40-98c53d494d26" providerId="ADAL" clId="{9F40C67D-D86A-D143-B630-304DC0A5E256}" dt="2023-09-25T16:45:19.221" v="524" actId="478"/>
          <ac:spMkLst>
            <pc:docMk/>
            <pc:sldMk cId="835378012" sldId="439"/>
            <ac:spMk id="20" creationId="{3EFE64DB-DEAB-E52B-53EE-4D21DB08BA57}"/>
          </ac:spMkLst>
        </pc:spChg>
        <pc:spChg chg="add mod">
          <ac:chgData name="Clements, William" userId="cbdb0636-a496-422a-8d40-98c53d494d26" providerId="ADAL" clId="{9F40C67D-D86A-D143-B630-304DC0A5E256}" dt="2023-09-25T16:45:16.266" v="523"/>
          <ac:spMkLst>
            <pc:docMk/>
            <pc:sldMk cId="835378012" sldId="439"/>
            <ac:spMk id="21" creationId="{37C657A0-3E9A-CA19-FC50-95A2CC0F3861}"/>
          </ac:spMkLst>
        </pc:spChg>
        <pc:spChg chg="add mod">
          <ac:chgData name="Clements, William" userId="cbdb0636-a496-422a-8d40-98c53d494d26" providerId="ADAL" clId="{9F40C67D-D86A-D143-B630-304DC0A5E256}" dt="2023-09-25T16:46:09.563" v="525"/>
          <ac:spMkLst>
            <pc:docMk/>
            <pc:sldMk cId="835378012" sldId="439"/>
            <ac:spMk id="22" creationId="{46782872-7B69-DB03-6502-27991D4ABBF6}"/>
          </ac:spMkLst>
        </pc:spChg>
        <pc:spChg chg="add mod">
          <ac:chgData name="Clements, William" userId="cbdb0636-a496-422a-8d40-98c53d494d26" providerId="ADAL" clId="{9F40C67D-D86A-D143-B630-304DC0A5E256}" dt="2023-09-25T16:46:09.563" v="525"/>
          <ac:spMkLst>
            <pc:docMk/>
            <pc:sldMk cId="835378012" sldId="439"/>
            <ac:spMk id="23" creationId="{7D5448D8-3CE7-E46D-833D-C784A34A5663}"/>
          </ac:spMkLst>
        </pc:spChg>
        <pc:picChg chg="add mod">
          <ac:chgData name="Clements, William" userId="cbdb0636-a496-422a-8d40-98c53d494d26" providerId="ADAL" clId="{9F40C67D-D86A-D143-B630-304DC0A5E256}" dt="2023-09-25T16:37:47.898" v="461" actId="1076"/>
          <ac:picMkLst>
            <pc:docMk/>
            <pc:sldMk cId="835378012" sldId="439"/>
            <ac:picMk id="12" creationId="{098F270F-CC1B-B346-2921-4252CD3EA0C4}"/>
          </ac:picMkLst>
        </pc:picChg>
        <pc:cxnChg chg="mod">
          <ac:chgData name="Clements, William" userId="cbdb0636-a496-422a-8d40-98c53d494d26" providerId="ADAL" clId="{9F40C67D-D86A-D143-B630-304DC0A5E256}" dt="2023-09-25T16:37:51.121" v="462" actId="14100"/>
          <ac:cxnSpMkLst>
            <pc:docMk/>
            <pc:sldMk cId="835378012" sldId="439"/>
            <ac:cxnSpMk id="13" creationId="{8E4DCCA1-D23D-11DD-DA3C-C8E4CE1D8235}"/>
          </ac:cxnSpMkLst>
        </pc:cxnChg>
        <pc:cxnChg chg="mod">
          <ac:chgData name="Clements, William" userId="cbdb0636-a496-422a-8d40-98c53d494d26" providerId="ADAL" clId="{9F40C67D-D86A-D143-B630-304DC0A5E256}" dt="2023-09-25T16:48:50.538" v="542" actId="6549"/>
          <ac:cxnSpMkLst>
            <pc:docMk/>
            <pc:sldMk cId="835378012" sldId="439"/>
            <ac:cxnSpMk id="17" creationId="{7C5C145E-B90C-38CE-3D7E-B8D93A6173DD}"/>
          </ac:cxnSpMkLst>
        </pc:cxnChg>
      </pc:sldChg>
      <pc:sldChg chg="add del">
        <pc:chgData name="Clements, William" userId="cbdb0636-a496-422a-8d40-98c53d494d26" providerId="ADAL" clId="{9F40C67D-D86A-D143-B630-304DC0A5E256}" dt="2023-09-25T16:37:09.872" v="453"/>
        <pc:sldMkLst>
          <pc:docMk/>
          <pc:sldMk cId="3020868162" sldId="440"/>
        </pc:sldMkLst>
      </pc:sldChg>
      <pc:sldChg chg="addSp delSp modSp add mod">
        <pc:chgData name="Clements, William" userId="cbdb0636-a496-422a-8d40-98c53d494d26" providerId="ADAL" clId="{9F40C67D-D86A-D143-B630-304DC0A5E256}" dt="2023-09-25T16:48:59.208" v="545" actId="478"/>
        <pc:sldMkLst>
          <pc:docMk/>
          <pc:sldMk cId="3178772634" sldId="440"/>
        </pc:sldMkLst>
        <pc:spChg chg="mod">
          <ac:chgData name="Clements, William" userId="cbdb0636-a496-422a-8d40-98c53d494d26" providerId="ADAL" clId="{9F40C67D-D86A-D143-B630-304DC0A5E256}" dt="2023-09-25T16:48:58.411" v="544" actId="6549"/>
          <ac:spMkLst>
            <pc:docMk/>
            <pc:sldMk cId="3178772634" sldId="440"/>
            <ac:spMk id="10" creationId="{15A7AA97-4EF7-CBB2-F1B7-678C93994E84}"/>
          </ac:spMkLst>
        </pc:spChg>
        <pc:spChg chg="add del mod">
          <ac:chgData name="Clements, William" userId="cbdb0636-a496-422a-8d40-98c53d494d26" providerId="ADAL" clId="{9F40C67D-D86A-D143-B630-304DC0A5E256}" dt="2023-09-25T16:44:40.472" v="522" actId="478"/>
          <ac:spMkLst>
            <pc:docMk/>
            <pc:sldMk cId="3178772634" sldId="440"/>
            <ac:spMk id="20" creationId="{61AB81AE-2FC1-82A5-EC97-6AAFCDC84FEE}"/>
          </ac:spMkLst>
        </pc:spChg>
        <pc:spChg chg="add del mod">
          <ac:chgData name="Clements, William" userId="cbdb0636-a496-422a-8d40-98c53d494d26" providerId="ADAL" clId="{9F40C67D-D86A-D143-B630-304DC0A5E256}" dt="2023-09-25T16:46:26.096" v="530" actId="478"/>
          <ac:spMkLst>
            <pc:docMk/>
            <pc:sldMk cId="3178772634" sldId="440"/>
            <ac:spMk id="21" creationId="{69528977-AF6F-41B4-AB62-31B7B1974341}"/>
          </ac:spMkLst>
        </pc:spChg>
        <pc:spChg chg="add del mod">
          <ac:chgData name="Clements, William" userId="cbdb0636-a496-422a-8d40-98c53d494d26" providerId="ADAL" clId="{9F40C67D-D86A-D143-B630-304DC0A5E256}" dt="2023-09-25T16:46:26.096" v="530" actId="478"/>
          <ac:spMkLst>
            <pc:docMk/>
            <pc:sldMk cId="3178772634" sldId="440"/>
            <ac:spMk id="22" creationId="{0501BEC1-C667-F7D5-39E3-3A6A32035996}"/>
          </ac:spMkLst>
        </pc:spChg>
        <pc:spChg chg="add del mod">
          <ac:chgData name="Clements, William" userId="cbdb0636-a496-422a-8d40-98c53d494d26" providerId="ADAL" clId="{9F40C67D-D86A-D143-B630-304DC0A5E256}" dt="2023-09-25T16:46:26.096" v="530" actId="478"/>
          <ac:spMkLst>
            <pc:docMk/>
            <pc:sldMk cId="3178772634" sldId="440"/>
            <ac:spMk id="23" creationId="{28ED8D64-11D4-0E30-F3E9-3F6E1EEC7840}"/>
          </ac:spMkLst>
        </pc:spChg>
        <pc:spChg chg="add del mod">
          <ac:chgData name="Clements, William" userId="cbdb0636-a496-422a-8d40-98c53d494d26" providerId="ADAL" clId="{9F40C67D-D86A-D143-B630-304DC0A5E256}" dt="2023-09-25T16:46:15.911" v="527"/>
          <ac:spMkLst>
            <pc:docMk/>
            <pc:sldMk cId="3178772634" sldId="440"/>
            <ac:spMk id="24" creationId="{37A01CC2-DD6D-FF2F-CEFF-59A402A23F70}"/>
          </ac:spMkLst>
        </pc:spChg>
        <pc:spChg chg="add del mod">
          <ac:chgData name="Clements, William" userId="cbdb0636-a496-422a-8d40-98c53d494d26" providerId="ADAL" clId="{9F40C67D-D86A-D143-B630-304DC0A5E256}" dt="2023-09-25T16:46:15.911" v="527"/>
          <ac:spMkLst>
            <pc:docMk/>
            <pc:sldMk cId="3178772634" sldId="440"/>
            <ac:spMk id="25" creationId="{359A4063-C4AC-860B-63D1-0020C7090973}"/>
          </ac:spMkLst>
        </pc:spChg>
        <pc:spChg chg="add del mod">
          <ac:chgData name="Clements, William" userId="cbdb0636-a496-422a-8d40-98c53d494d26" providerId="ADAL" clId="{9F40C67D-D86A-D143-B630-304DC0A5E256}" dt="2023-09-25T16:46:24.874" v="529"/>
          <ac:spMkLst>
            <pc:docMk/>
            <pc:sldMk cId="3178772634" sldId="440"/>
            <ac:spMk id="26" creationId="{978EB96A-6263-9C94-033E-3CB09C4353D1}"/>
          </ac:spMkLst>
        </pc:spChg>
        <pc:spChg chg="add del mod">
          <ac:chgData name="Clements, William" userId="cbdb0636-a496-422a-8d40-98c53d494d26" providerId="ADAL" clId="{9F40C67D-D86A-D143-B630-304DC0A5E256}" dt="2023-09-25T16:46:24.874" v="529"/>
          <ac:spMkLst>
            <pc:docMk/>
            <pc:sldMk cId="3178772634" sldId="440"/>
            <ac:spMk id="27" creationId="{A7EDBA78-5085-95B9-8358-569F74F6FAAB}"/>
          </ac:spMkLst>
        </pc:spChg>
        <pc:spChg chg="add del mod">
          <ac:chgData name="Clements, William" userId="cbdb0636-a496-422a-8d40-98c53d494d26" providerId="ADAL" clId="{9F40C67D-D86A-D143-B630-304DC0A5E256}" dt="2023-09-25T16:46:24.874" v="529"/>
          <ac:spMkLst>
            <pc:docMk/>
            <pc:sldMk cId="3178772634" sldId="440"/>
            <ac:spMk id="28" creationId="{A9500DDF-01B1-F14B-7A83-E1026BE7EEC6}"/>
          </ac:spMkLst>
        </pc:spChg>
        <pc:spChg chg="add del mod">
          <ac:chgData name="Clements, William" userId="cbdb0636-a496-422a-8d40-98c53d494d26" providerId="ADAL" clId="{9F40C67D-D86A-D143-B630-304DC0A5E256}" dt="2023-09-25T16:46:24.874" v="529"/>
          <ac:spMkLst>
            <pc:docMk/>
            <pc:sldMk cId="3178772634" sldId="440"/>
            <ac:spMk id="29" creationId="{6F50CC1C-E8ED-9682-07C1-51D5F5743AEC}"/>
          </ac:spMkLst>
        </pc:spChg>
        <pc:spChg chg="add del mod">
          <ac:chgData name="Clements, William" userId="cbdb0636-a496-422a-8d40-98c53d494d26" providerId="ADAL" clId="{9F40C67D-D86A-D143-B630-304DC0A5E256}" dt="2023-09-25T16:46:24.874" v="529"/>
          <ac:spMkLst>
            <pc:docMk/>
            <pc:sldMk cId="3178772634" sldId="440"/>
            <ac:spMk id="30" creationId="{AF7C8AD4-DF12-9DF4-85B9-E1EE5239D47D}"/>
          </ac:spMkLst>
        </pc:spChg>
        <pc:spChg chg="add mod">
          <ac:chgData name="Clements, William" userId="cbdb0636-a496-422a-8d40-98c53d494d26" providerId="ADAL" clId="{9F40C67D-D86A-D143-B630-304DC0A5E256}" dt="2023-09-25T16:46:26.475" v="531"/>
          <ac:spMkLst>
            <pc:docMk/>
            <pc:sldMk cId="3178772634" sldId="440"/>
            <ac:spMk id="31" creationId="{16D0807A-D7CB-AE57-8955-97ED435750F7}"/>
          </ac:spMkLst>
        </pc:spChg>
        <pc:spChg chg="add del mod">
          <ac:chgData name="Clements, William" userId="cbdb0636-a496-422a-8d40-98c53d494d26" providerId="ADAL" clId="{9F40C67D-D86A-D143-B630-304DC0A5E256}" dt="2023-09-25T16:48:59.208" v="545" actId="478"/>
          <ac:spMkLst>
            <pc:docMk/>
            <pc:sldMk cId="3178772634" sldId="440"/>
            <ac:spMk id="32" creationId="{73C34075-8386-D194-C438-7796E53FFC9C}"/>
          </ac:spMkLst>
        </pc:spChg>
        <pc:spChg chg="add mod">
          <ac:chgData name="Clements, William" userId="cbdb0636-a496-422a-8d40-98c53d494d26" providerId="ADAL" clId="{9F40C67D-D86A-D143-B630-304DC0A5E256}" dt="2023-09-25T16:46:26.475" v="531"/>
          <ac:spMkLst>
            <pc:docMk/>
            <pc:sldMk cId="3178772634" sldId="440"/>
            <ac:spMk id="33" creationId="{1CA41AC5-CD19-F3A0-13DB-05F17E1B4F85}"/>
          </ac:spMkLst>
        </pc:spChg>
        <pc:spChg chg="add mod">
          <ac:chgData name="Clements, William" userId="cbdb0636-a496-422a-8d40-98c53d494d26" providerId="ADAL" clId="{9F40C67D-D86A-D143-B630-304DC0A5E256}" dt="2023-09-25T16:46:26.475" v="531"/>
          <ac:spMkLst>
            <pc:docMk/>
            <pc:sldMk cId="3178772634" sldId="440"/>
            <ac:spMk id="34" creationId="{F079C274-D7DE-3F2F-0091-73EEF2E8552D}"/>
          </ac:spMkLst>
        </pc:spChg>
        <pc:spChg chg="add mod">
          <ac:chgData name="Clements, William" userId="cbdb0636-a496-422a-8d40-98c53d494d26" providerId="ADAL" clId="{9F40C67D-D86A-D143-B630-304DC0A5E256}" dt="2023-09-25T16:46:26.475" v="531"/>
          <ac:spMkLst>
            <pc:docMk/>
            <pc:sldMk cId="3178772634" sldId="440"/>
            <ac:spMk id="35" creationId="{B2141BE9-889D-D0E6-3C6C-D8D5D4229F28}"/>
          </ac:spMkLst>
        </pc:spChg>
        <pc:picChg chg="add mod">
          <ac:chgData name="Clements, William" userId="cbdb0636-a496-422a-8d40-98c53d494d26" providerId="ADAL" clId="{9F40C67D-D86A-D143-B630-304DC0A5E256}" dt="2023-09-25T16:38:53.678" v="471" actId="1076"/>
          <ac:picMkLst>
            <pc:docMk/>
            <pc:sldMk cId="3178772634" sldId="440"/>
            <ac:picMk id="15" creationId="{E8A9D8DA-29F4-B62D-ACF3-8799BBD665C8}"/>
          </ac:picMkLst>
        </pc:picChg>
        <pc:cxnChg chg="mod">
          <ac:chgData name="Clements, William" userId="cbdb0636-a496-422a-8d40-98c53d494d26" providerId="ADAL" clId="{9F40C67D-D86A-D143-B630-304DC0A5E256}" dt="2023-09-25T16:38:51.122" v="470" actId="14100"/>
          <ac:cxnSpMkLst>
            <pc:docMk/>
            <pc:sldMk cId="3178772634" sldId="440"/>
            <ac:cxnSpMk id="14" creationId="{D190B07A-F3E2-CCF6-4C06-5482DCB3C531}"/>
          </ac:cxnSpMkLst>
        </pc:cxnChg>
        <pc:cxnChg chg="mod">
          <ac:chgData name="Clements, William" userId="cbdb0636-a496-422a-8d40-98c53d494d26" providerId="ADAL" clId="{9F40C67D-D86A-D143-B630-304DC0A5E256}" dt="2023-09-25T16:48:58.411" v="544" actId="6549"/>
          <ac:cxnSpMkLst>
            <pc:docMk/>
            <pc:sldMk cId="3178772634" sldId="440"/>
            <ac:cxnSpMk id="17" creationId="{7C5C145E-B90C-38CE-3D7E-B8D93A6173DD}"/>
          </ac:cxnSpMkLst>
        </pc:cxnChg>
      </pc:sldChg>
      <pc:sldChg chg="addSp delSp modSp add mod">
        <pc:chgData name="Clements, William" userId="cbdb0636-a496-422a-8d40-98c53d494d26" providerId="ADAL" clId="{9F40C67D-D86A-D143-B630-304DC0A5E256}" dt="2023-09-25T16:49:16.595" v="549"/>
        <pc:sldMkLst>
          <pc:docMk/>
          <pc:sldMk cId="3636941695" sldId="441"/>
        </pc:sldMkLst>
        <pc:spChg chg="mod">
          <ac:chgData name="Clements, William" userId="cbdb0636-a496-422a-8d40-98c53d494d26" providerId="ADAL" clId="{9F40C67D-D86A-D143-B630-304DC0A5E256}" dt="2023-09-25T16:49:05.900" v="546" actId="20577"/>
          <ac:spMkLst>
            <pc:docMk/>
            <pc:sldMk cId="3636941695" sldId="441"/>
            <ac:spMk id="10" creationId="{15A7AA97-4EF7-CBB2-F1B7-678C93994E84}"/>
          </ac:spMkLst>
        </pc:spChg>
        <pc:spChg chg="add del mod">
          <ac:chgData name="Clements, William" userId="cbdb0636-a496-422a-8d40-98c53d494d26" providerId="ADAL" clId="{9F40C67D-D86A-D143-B630-304DC0A5E256}" dt="2023-09-25T16:49:16.357" v="548" actId="478"/>
          <ac:spMkLst>
            <pc:docMk/>
            <pc:sldMk cId="3636941695" sldId="441"/>
            <ac:spMk id="20" creationId="{80777AB3-7AC0-C1F2-631D-EECE0DB2797F}"/>
          </ac:spMkLst>
        </pc:spChg>
        <pc:spChg chg="add del mod">
          <ac:chgData name="Clements, William" userId="cbdb0636-a496-422a-8d40-98c53d494d26" providerId="ADAL" clId="{9F40C67D-D86A-D143-B630-304DC0A5E256}" dt="2023-09-25T16:49:07.954" v="547" actId="478"/>
          <ac:spMkLst>
            <pc:docMk/>
            <pc:sldMk cId="3636941695" sldId="441"/>
            <ac:spMk id="21" creationId="{71915C1A-79BC-55ED-BACC-8BE0820CF8C2}"/>
          </ac:spMkLst>
        </pc:spChg>
        <pc:spChg chg="add del mod">
          <ac:chgData name="Clements, William" userId="cbdb0636-a496-422a-8d40-98c53d494d26" providerId="ADAL" clId="{9F40C67D-D86A-D143-B630-304DC0A5E256}" dt="2023-09-25T16:49:16.357" v="548" actId="478"/>
          <ac:spMkLst>
            <pc:docMk/>
            <pc:sldMk cId="3636941695" sldId="441"/>
            <ac:spMk id="22" creationId="{774E2057-F3B0-E543-A1FE-8FA81427C49D}"/>
          </ac:spMkLst>
        </pc:spChg>
        <pc:spChg chg="add mod">
          <ac:chgData name="Clements, William" userId="cbdb0636-a496-422a-8d40-98c53d494d26" providerId="ADAL" clId="{9F40C67D-D86A-D143-B630-304DC0A5E256}" dt="2023-09-25T16:49:16.595" v="549"/>
          <ac:spMkLst>
            <pc:docMk/>
            <pc:sldMk cId="3636941695" sldId="441"/>
            <ac:spMk id="23" creationId="{60B84F66-0589-993D-BA45-A0DCAF0B7A4F}"/>
          </ac:spMkLst>
        </pc:spChg>
        <pc:spChg chg="add mod">
          <ac:chgData name="Clements, William" userId="cbdb0636-a496-422a-8d40-98c53d494d26" providerId="ADAL" clId="{9F40C67D-D86A-D143-B630-304DC0A5E256}" dt="2023-09-25T16:49:16.595" v="549"/>
          <ac:spMkLst>
            <pc:docMk/>
            <pc:sldMk cId="3636941695" sldId="441"/>
            <ac:spMk id="24" creationId="{E5919FEF-5B1A-A4B9-127D-AC9D7786EDE4}"/>
          </ac:spMkLst>
        </pc:spChg>
        <pc:spChg chg="add mod">
          <ac:chgData name="Clements, William" userId="cbdb0636-a496-422a-8d40-98c53d494d26" providerId="ADAL" clId="{9F40C67D-D86A-D143-B630-304DC0A5E256}" dt="2023-09-25T16:49:16.595" v="549"/>
          <ac:spMkLst>
            <pc:docMk/>
            <pc:sldMk cId="3636941695" sldId="441"/>
            <ac:spMk id="25" creationId="{6C3CB26E-5902-F871-75A3-713AEA283DCC}"/>
          </ac:spMkLst>
        </pc:spChg>
        <pc:spChg chg="add mod">
          <ac:chgData name="Clements, William" userId="cbdb0636-a496-422a-8d40-98c53d494d26" providerId="ADAL" clId="{9F40C67D-D86A-D143-B630-304DC0A5E256}" dt="2023-09-25T16:49:16.595" v="549"/>
          <ac:spMkLst>
            <pc:docMk/>
            <pc:sldMk cId="3636941695" sldId="441"/>
            <ac:spMk id="26" creationId="{211C63B9-4539-9A7C-B777-78827DEF75BC}"/>
          </ac:spMkLst>
        </pc:spChg>
        <pc:picChg chg="add mod">
          <ac:chgData name="Clements, William" userId="cbdb0636-a496-422a-8d40-98c53d494d26" providerId="ADAL" clId="{9F40C67D-D86A-D143-B630-304DC0A5E256}" dt="2023-09-25T16:39:08.853" v="474" actId="1076"/>
          <ac:picMkLst>
            <pc:docMk/>
            <pc:sldMk cId="3636941695" sldId="441"/>
            <ac:picMk id="16" creationId="{AB5A67EE-0112-BCA6-E891-C9FDD06EE9F0}"/>
          </ac:picMkLst>
        </pc:picChg>
        <pc:cxnChg chg="mod">
          <ac:chgData name="Clements, William" userId="cbdb0636-a496-422a-8d40-98c53d494d26" providerId="ADAL" clId="{9F40C67D-D86A-D143-B630-304DC0A5E256}" dt="2023-09-25T16:39:17.958" v="476" actId="14100"/>
          <ac:cxnSpMkLst>
            <pc:docMk/>
            <pc:sldMk cId="3636941695" sldId="441"/>
            <ac:cxnSpMk id="14" creationId="{D190B07A-F3E2-CCF6-4C06-5482DCB3C531}"/>
          </ac:cxnSpMkLst>
        </pc:cxnChg>
        <pc:cxnChg chg="mod">
          <ac:chgData name="Clements, William" userId="cbdb0636-a496-422a-8d40-98c53d494d26" providerId="ADAL" clId="{9F40C67D-D86A-D143-B630-304DC0A5E256}" dt="2023-09-25T16:49:05.900" v="546" actId="20577"/>
          <ac:cxnSpMkLst>
            <pc:docMk/>
            <pc:sldMk cId="3636941695" sldId="441"/>
            <ac:cxnSpMk id="17" creationId="{7C5C145E-B90C-38CE-3D7E-B8D93A6173DD}"/>
          </ac:cxnSpMkLst>
        </pc:cxnChg>
      </pc:sldChg>
      <pc:sldChg chg="addSp delSp modSp add mod">
        <pc:chgData name="Clements, William" userId="cbdb0636-a496-422a-8d40-98c53d494d26" providerId="ADAL" clId="{9F40C67D-D86A-D143-B630-304DC0A5E256}" dt="2023-09-25T16:49:24.874" v="552" actId="20577"/>
        <pc:sldMkLst>
          <pc:docMk/>
          <pc:sldMk cId="59533429" sldId="442"/>
        </pc:sldMkLst>
        <pc:spChg chg="mod">
          <ac:chgData name="Clements, William" userId="cbdb0636-a496-422a-8d40-98c53d494d26" providerId="ADAL" clId="{9F40C67D-D86A-D143-B630-304DC0A5E256}" dt="2023-09-25T16:49:24.874" v="552" actId="20577"/>
          <ac:spMkLst>
            <pc:docMk/>
            <pc:sldMk cId="59533429" sldId="442"/>
            <ac:spMk id="10" creationId="{15A7AA97-4EF7-CBB2-F1B7-678C93994E84}"/>
          </ac:spMkLst>
        </pc:spChg>
        <pc:spChg chg="add mod">
          <ac:chgData name="Clements, William" userId="cbdb0636-a496-422a-8d40-98c53d494d26" providerId="ADAL" clId="{9F40C67D-D86A-D143-B630-304DC0A5E256}" dt="2023-09-25T16:41:33.213" v="504"/>
          <ac:spMkLst>
            <pc:docMk/>
            <pc:sldMk cId="59533429" sldId="442"/>
            <ac:spMk id="18" creationId="{7F744585-73C2-DBA5-2B1D-0A5CAE8DA408}"/>
          </ac:spMkLst>
        </pc:spChg>
        <pc:spChg chg="add del mod">
          <ac:chgData name="Clements, William" userId="cbdb0636-a496-422a-8d40-98c53d494d26" providerId="ADAL" clId="{9F40C67D-D86A-D143-B630-304DC0A5E256}" dt="2023-09-25T16:49:23.669" v="551" actId="478"/>
          <ac:spMkLst>
            <pc:docMk/>
            <pc:sldMk cId="59533429" sldId="442"/>
            <ac:spMk id="19" creationId="{253C7C8A-EC11-9E40-89A8-EA3CC9CB455E}"/>
          </ac:spMkLst>
        </pc:spChg>
        <pc:spChg chg="add mod">
          <ac:chgData name="Clements, William" userId="cbdb0636-a496-422a-8d40-98c53d494d26" providerId="ADAL" clId="{9F40C67D-D86A-D143-B630-304DC0A5E256}" dt="2023-09-25T16:41:33.213" v="504"/>
          <ac:spMkLst>
            <pc:docMk/>
            <pc:sldMk cId="59533429" sldId="442"/>
            <ac:spMk id="20" creationId="{50375466-956D-E414-BD02-7C213501D10A}"/>
          </ac:spMkLst>
        </pc:spChg>
        <pc:spChg chg="add mod">
          <ac:chgData name="Clements, William" userId="cbdb0636-a496-422a-8d40-98c53d494d26" providerId="ADAL" clId="{9F40C67D-D86A-D143-B630-304DC0A5E256}" dt="2023-09-25T16:41:40.802" v="512" actId="20577"/>
          <ac:spMkLst>
            <pc:docMk/>
            <pc:sldMk cId="59533429" sldId="442"/>
            <ac:spMk id="21" creationId="{3554CE17-6721-2945-67AE-5EABD373261E}"/>
          </ac:spMkLst>
        </pc:spChg>
        <pc:spChg chg="add mod">
          <ac:chgData name="Clements, William" userId="cbdb0636-a496-422a-8d40-98c53d494d26" providerId="ADAL" clId="{9F40C67D-D86A-D143-B630-304DC0A5E256}" dt="2023-09-25T16:43:42.785" v="516" actId="14100"/>
          <ac:spMkLst>
            <pc:docMk/>
            <pc:sldMk cId="59533429" sldId="442"/>
            <ac:spMk id="23" creationId="{729C25BC-501B-8187-5D16-90B6B46F0F7C}"/>
          </ac:spMkLst>
        </pc:spChg>
        <pc:spChg chg="add mod">
          <ac:chgData name="Clements, William" userId="cbdb0636-a496-422a-8d40-98c53d494d26" providerId="ADAL" clId="{9F40C67D-D86A-D143-B630-304DC0A5E256}" dt="2023-09-25T16:43:47.812" v="518" actId="1076"/>
          <ac:spMkLst>
            <pc:docMk/>
            <pc:sldMk cId="59533429" sldId="442"/>
            <ac:spMk id="24" creationId="{5F958D23-024A-F27F-FCF4-95356A22119D}"/>
          </ac:spMkLst>
        </pc:spChg>
        <pc:cxnChg chg="mod">
          <ac:chgData name="Clements, William" userId="cbdb0636-a496-422a-8d40-98c53d494d26" providerId="ADAL" clId="{9F40C67D-D86A-D143-B630-304DC0A5E256}" dt="2023-09-25T16:49:24.874" v="552" actId="20577"/>
          <ac:cxnSpMkLst>
            <pc:docMk/>
            <pc:sldMk cId="59533429" sldId="442"/>
            <ac:cxnSpMk id="17" creationId="{7C5C145E-B90C-38CE-3D7E-B8D93A6173DD}"/>
          </ac:cxnSpMkLst>
        </pc:cxnChg>
      </pc:sldChg>
    </pc:docChg>
  </pc:docChgLst>
  <pc:docChgLst>
    <pc:chgData name="William Clements" userId="cbdb0636-a496-422a-8d40-98c53d494d26" providerId="ADAL" clId="{296C1953-9D0B-47E0-AFF8-55EBCF192363}"/>
    <pc:docChg chg="undo custSel addSld modSld">
      <pc:chgData name="William Clements" userId="cbdb0636-a496-422a-8d40-98c53d494d26" providerId="ADAL" clId="{296C1953-9D0B-47E0-AFF8-55EBCF192363}" dt="2023-01-24T19:55:35.461" v="190" actId="20577"/>
      <pc:docMkLst>
        <pc:docMk/>
      </pc:docMkLst>
      <pc:sldChg chg="modSp mod">
        <pc:chgData name="William Clements" userId="cbdb0636-a496-422a-8d40-98c53d494d26" providerId="ADAL" clId="{296C1953-9D0B-47E0-AFF8-55EBCF192363}" dt="2023-01-24T19:53:50.856" v="1" actId="14100"/>
        <pc:sldMkLst>
          <pc:docMk/>
          <pc:sldMk cId="3983891483" sldId="289"/>
        </pc:sldMkLst>
        <pc:picChg chg="mod">
          <ac:chgData name="William Clements" userId="cbdb0636-a496-422a-8d40-98c53d494d26" providerId="ADAL" clId="{296C1953-9D0B-47E0-AFF8-55EBCF192363}" dt="2023-01-24T19:53:50.856" v="1" actId="14100"/>
          <ac:picMkLst>
            <pc:docMk/>
            <pc:sldMk cId="3983891483" sldId="289"/>
            <ac:picMk id="4" creationId="{D39F6949-3D9F-7921-9D4E-DDB2D07420E9}"/>
          </ac:picMkLst>
        </pc:picChg>
      </pc:sldChg>
      <pc:sldChg chg="modSp add mod">
        <pc:chgData name="William Clements" userId="cbdb0636-a496-422a-8d40-98c53d494d26" providerId="ADAL" clId="{296C1953-9D0B-47E0-AFF8-55EBCF192363}" dt="2023-01-24T19:55:35.461" v="190" actId="20577"/>
        <pc:sldMkLst>
          <pc:docMk/>
          <pc:sldMk cId="2859569431" sldId="304"/>
        </pc:sldMkLst>
        <pc:spChg chg="mod">
          <ac:chgData name="William Clements" userId="cbdb0636-a496-422a-8d40-98c53d494d26" providerId="ADAL" clId="{296C1953-9D0B-47E0-AFF8-55EBCF192363}" dt="2023-01-24T19:55:35.461" v="190" actId="20577"/>
          <ac:spMkLst>
            <pc:docMk/>
            <pc:sldMk cId="2859569431" sldId="304"/>
            <ac:spMk id="3" creationId="{F1193507-14AE-E852-610F-54DD44666DA1}"/>
          </ac:spMkLst>
        </pc:spChg>
        <pc:picChg chg="mod">
          <ac:chgData name="William Clements" userId="cbdb0636-a496-422a-8d40-98c53d494d26" providerId="ADAL" clId="{296C1953-9D0B-47E0-AFF8-55EBCF192363}" dt="2023-01-24T19:54:01.717" v="3" actId="14100"/>
          <ac:picMkLst>
            <pc:docMk/>
            <pc:sldMk cId="2859569431" sldId="304"/>
            <ac:picMk id="4" creationId="{D39F6949-3D9F-7921-9D4E-DDB2D07420E9}"/>
          </ac:picMkLst>
        </pc:picChg>
      </pc:sldChg>
    </pc:docChg>
  </pc:docChgLst>
  <pc:docChgLst>
    <pc:chgData name="Clements, William" userId="cbdb0636-a496-422a-8d40-98c53d494d26" providerId="ADAL" clId="{0C20EB9C-C17B-E846-8578-9EE081777F3D}"/>
    <pc:docChg chg="custSel modSld">
      <pc:chgData name="Clements, William" userId="cbdb0636-a496-422a-8d40-98c53d494d26" providerId="ADAL" clId="{0C20EB9C-C17B-E846-8578-9EE081777F3D}" dt="2023-01-17T17:38:35.576" v="706" actId="20577"/>
      <pc:docMkLst>
        <pc:docMk/>
      </pc:docMkLst>
      <pc:sldChg chg="addSp modSp mod modClrScheme chgLayout">
        <pc:chgData name="Clements, William" userId="cbdb0636-a496-422a-8d40-98c53d494d26" providerId="ADAL" clId="{0C20EB9C-C17B-E846-8578-9EE081777F3D}" dt="2023-01-17T17:38:35.576" v="706" actId="20577"/>
        <pc:sldMkLst>
          <pc:docMk/>
          <pc:sldMk cId="455047737" sldId="258"/>
        </pc:sldMkLst>
        <pc:spChg chg="mod ord">
          <ac:chgData name="Clements, William" userId="cbdb0636-a496-422a-8d40-98c53d494d26" providerId="ADAL" clId="{0C20EB9C-C17B-E846-8578-9EE081777F3D}" dt="2023-01-17T17:36:00.501" v="406" actId="700"/>
          <ac:spMkLst>
            <pc:docMk/>
            <pc:sldMk cId="455047737" sldId="258"/>
            <ac:spMk id="2" creationId="{701A7178-545D-93B7-C822-570C03B30354}"/>
          </ac:spMkLst>
        </pc:spChg>
        <pc:spChg chg="mod ord">
          <ac:chgData name="Clements, William" userId="cbdb0636-a496-422a-8d40-98c53d494d26" providerId="ADAL" clId="{0C20EB9C-C17B-E846-8578-9EE081777F3D}" dt="2023-01-17T17:38:04.326" v="621" actId="113"/>
          <ac:spMkLst>
            <pc:docMk/>
            <pc:sldMk cId="455047737" sldId="258"/>
            <ac:spMk id="3" creationId="{6916F1B0-3B78-A863-A952-8811C72F262B}"/>
          </ac:spMkLst>
        </pc:spChg>
        <pc:spChg chg="add mod ord">
          <ac:chgData name="Clements, William" userId="cbdb0636-a496-422a-8d40-98c53d494d26" providerId="ADAL" clId="{0C20EB9C-C17B-E846-8578-9EE081777F3D}" dt="2023-01-17T17:38:35.576" v="706" actId="20577"/>
          <ac:spMkLst>
            <pc:docMk/>
            <pc:sldMk cId="455047737" sldId="258"/>
            <ac:spMk id="4" creationId="{C82AFF50-58DC-7CFB-D3C1-2590C1C0B1A0}"/>
          </ac:spMkLst>
        </pc:spChg>
      </pc:sldChg>
      <pc:sldChg chg="addSp modSp mod modClrScheme chgLayout">
        <pc:chgData name="Clements, William" userId="cbdb0636-a496-422a-8d40-98c53d494d26" providerId="ADAL" clId="{0C20EB9C-C17B-E846-8578-9EE081777F3D}" dt="2023-01-17T17:35:18.685" v="405" actId="20577"/>
        <pc:sldMkLst>
          <pc:docMk/>
          <pc:sldMk cId="2790738239" sldId="279"/>
        </pc:sldMkLst>
        <pc:spChg chg="mod ord">
          <ac:chgData name="Clements, William" userId="cbdb0636-a496-422a-8d40-98c53d494d26" providerId="ADAL" clId="{0C20EB9C-C17B-E846-8578-9EE081777F3D}" dt="2023-01-17T17:31:09.400" v="116" actId="700"/>
          <ac:spMkLst>
            <pc:docMk/>
            <pc:sldMk cId="2790738239" sldId="279"/>
            <ac:spMk id="2" creationId="{AB99F215-33A7-B32F-BF74-3D7D42DFF35F}"/>
          </ac:spMkLst>
        </pc:spChg>
        <pc:spChg chg="mod ord">
          <ac:chgData name="Clements, William" userId="cbdb0636-a496-422a-8d40-98c53d494d26" providerId="ADAL" clId="{0C20EB9C-C17B-E846-8578-9EE081777F3D}" dt="2023-01-17T17:31:09.400" v="116" actId="700"/>
          <ac:spMkLst>
            <pc:docMk/>
            <pc:sldMk cId="2790738239" sldId="279"/>
            <ac:spMk id="3" creationId="{0F68A02C-3076-02B0-F724-0112A7F8CF94}"/>
          </ac:spMkLst>
        </pc:spChg>
        <pc:spChg chg="add mod ord">
          <ac:chgData name="Clements, William" userId="cbdb0636-a496-422a-8d40-98c53d494d26" providerId="ADAL" clId="{0C20EB9C-C17B-E846-8578-9EE081777F3D}" dt="2023-01-17T17:35:18.685" v="405" actId="20577"/>
          <ac:spMkLst>
            <pc:docMk/>
            <pc:sldMk cId="2790738239" sldId="279"/>
            <ac:spMk id="4" creationId="{42E5CBF7-87B2-C53B-D126-E44CF4C69E94}"/>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B16C82-E243-A545-A32D-5D6A758425DA}" type="datetimeFigureOut">
              <a:rPr lang="en-US" smtClean="0"/>
              <a:t>9/25/23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9BA89C-6B37-984D-AC77-3A2C9FB71390}" type="slidenum">
              <a:rPr lang="en-US" smtClean="0"/>
              <a:t>‹#›</a:t>
            </a:fld>
            <a:endParaRPr lang="en-US"/>
          </a:p>
        </p:txBody>
      </p:sp>
    </p:spTree>
    <p:extLst>
      <p:ext uri="{BB962C8B-B14F-4D97-AF65-F5344CB8AC3E}">
        <p14:creationId xmlns:p14="http://schemas.microsoft.com/office/powerpoint/2010/main" val="4029715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14</a:t>
            </a:fld>
            <a:endParaRPr lang="en-US"/>
          </a:p>
        </p:txBody>
      </p:sp>
    </p:spTree>
    <p:extLst>
      <p:ext uri="{BB962C8B-B14F-4D97-AF65-F5344CB8AC3E}">
        <p14:creationId xmlns:p14="http://schemas.microsoft.com/office/powerpoint/2010/main" val="8956815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40</a:t>
            </a:fld>
            <a:endParaRPr lang="en-US"/>
          </a:p>
        </p:txBody>
      </p:sp>
    </p:spTree>
    <p:extLst>
      <p:ext uri="{BB962C8B-B14F-4D97-AF65-F5344CB8AC3E}">
        <p14:creationId xmlns:p14="http://schemas.microsoft.com/office/powerpoint/2010/main" val="2175526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44</a:t>
            </a:fld>
            <a:endParaRPr lang="en-US"/>
          </a:p>
        </p:txBody>
      </p:sp>
    </p:spTree>
    <p:extLst>
      <p:ext uri="{BB962C8B-B14F-4D97-AF65-F5344CB8AC3E}">
        <p14:creationId xmlns:p14="http://schemas.microsoft.com/office/powerpoint/2010/main" val="19489531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47</a:t>
            </a:fld>
            <a:endParaRPr lang="en-US"/>
          </a:p>
        </p:txBody>
      </p:sp>
    </p:spTree>
    <p:extLst>
      <p:ext uri="{BB962C8B-B14F-4D97-AF65-F5344CB8AC3E}">
        <p14:creationId xmlns:p14="http://schemas.microsoft.com/office/powerpoint/2010/main" val="1510067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16</a:t>
            </a:fld>
            <a:endParaRPr lang="en-US"/>
          </a:p>
        </p:txBody>
      </p:sp>
    </p:spTree>
    <p:extLst>
      <p:ext uri="{BB962C8B-B14F-4D97-AF65-F5344CB8AC3E}">
        <p14:creationId xmlns:p14="http://schemas.microsoft.com/office/powerpoint/2010/main" val="2719179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18</a:t>
            </a:fld>
            <a:endParaRPr lang="en-US"/>
          </a:p>
        </p:txBody>
      </p:sp>
    </p:spTree>
    <p:extLst>
      <p:ext uri="{BB962C8B-B14F-4D97-AF65-F5344CB8AC3E}">
        <p14:creationId xmlns:p14="http://schemas.microsoft.com/office/powerpoint/2010/main" val="1735372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20</a:t>
            </a:fld>
            <a:endParaRPr lang="en-US"/>
          </a:p>
        </p:txBody>
      </p:sp>
    </p:spTree>
    <p:extLst>
      <p:ext uri="{BB962C8B-B14F-4D97-AF65-F5344CB8AC3E}">
        <p14:creationId xmlns:p14="http://schemas.microsoft.com/office/powerpoint/2010/main" val="818044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23</a:t>
            </a:fld>
            <a:endParaRPr lang="en-US"/>
          </a:p>
        </p:txBody>
      </p:sp>
    </p:spTree>
    <p:extLst>
      <p:ext uri="{BB962C8B-B14F-4D97-AF65-F5344CB8AC3E}">
        <p14:creationId xmlns:p14="http://schemas.microsoft.com/office/powerpoint/2010/main" val="2173797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25</a:t>
            </a:fld>
            <a:endParaRPr lang="en-US"/>
          </a:p>
        </p:txBody>
      </p:sp>
    </p:spTree>
    <p:extLst>
      <p:ext uri="{BB962C8B-B14F-4D97-AF65-F5344CB8AC3E}">
        <p14:creationId xmlns:p14="http://schemas.microsoft.com/office/powerpoint/2010/main" val="32616927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27</a:t>
            </a:fld>
            <a:endParaRPr lang="en-US"/>
          </a:p>
        </p:txBody>
      </p:sp>
    </p:spTree>
    <p:extLst>
      <p:ext uri="{BB962C8B-B14F-4D97-AF65-F5344CB8AC3E}">
        <p14:creationId xmlns:p14="http://schemas.microsoft.com/office/powerpoint/2010/main" val="1325820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29</a:t>
            </a:fld>
            <a:endParaRPr lang="en-US"/>
          </a:p>
        </p:txBody>
      </p:sp>
    </p:spTree>
    <p:extLst>
      <p:ext uri="{BB962C8B-B14F-4D97-AF65-F5344CB8AC3E}">
        <p14:creationId xmlns:p14="http://schemas.microsoft.com/office/powerpoint/2010/main" val="20530702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2330E-FF90-E44E-82CF-7A3EFCA05409}" type="slidenum">
              <a:rPr lang="en-US" smtClean="0"/>
              <a:t>38</a:t>
            </a:fld>
            <a:endParaRPr lang="en-US"/>
          </a:p>
        </p:txBody>
      </p:sp>
    </p:spTree>
    <p:extLst>
      <p:ext uri="{BB962C8B-B14F-4D97-AF65-F5344CB8AC3E}">
        <p14:creationId xmlns:p14="http://schemas.microsoft.com/office/powerpoint/2010/main" val="38850619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CA919A6-46FD-614F-B840-158FB413B3B3}" type="datetimeFigureOut">
              <a:rPr lang="en-US" smtClean="0"/>
              <a:t>9/25/23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E5FFA7-50FC-D74F-8FCC-4BE7EE8DCBAE}" type="slidenum">
              <a:rPr lang="en-US" smtClean="0"/>
              <a:t>‹#›</a:t>
            </a:fld>
            <a:endParaRPr lang="en-US"/>
          </a:p>
        </p:txBody>
      </p:sp>
    </p:spTree>
    <p:extLst>
      <p:ext uri="{BB962C8B-B14F-4D97-AF65-F5344CB8AC3E}">
        <p14:creationId xmlns:p14="http://schemas.microsoft.com/office/powerpoint/2010/main" val="834969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A919A6-46FD-614F-B840-158FB413B3B3}" type="datetimeFigureOut">
              <a:rPr lang="en-US" smtClean="0"/>
              <a:t>9/25/23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E5FFA7-50FC-D74F-8FCC-4BE7EE8DCBAE}" type="slidenum">
              <a:rPr lang="en-US" smtClean="0"/>
              <a:t>‹#›</a:t>
            </a:fld>
            <a:endParaRPr lang="en-US"/>
          </a:p>
        </p:txBody>
      </p:sp>
    </p:spTree>
    <p:extLst>
      <p:ext uri="{BB962C8B-B14F-4D97-AF65-F5344CB8AC3E}">
        <p14:creationId xmlns:p14="http://schemas.microsoft.com/office/powerpoint/2010/main" val="4201906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A919A6-46FD-614F-B840-158FB413B3B3}" type="datetimeFigureOut">
              <a:rPr lang="en-US" smtClean="0"/>
              <a:t>9/25/23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E5FFA7-50FC-D74F-8FCC-4BE7EE8DCBAE}" type="slidenum">
              <a:rPr lang="en-US" smtClean="0"/>
              <a:t>‹#›</a:t>
            </a:fld>
            <a:endParaRPr lang="en-US"/>
          </a:p>
        </p:txBody>
      </p:sp>
    </p:spTree>
    <p:extLst>
      <p:ext uri="{BB962C8B-B14F-4D97-AF65-F5344CB8AC3E}">
        <p14:creationId xmlns:p14="http://schemas.microsoft.com/office/powerpoint/2010/main" val="3832457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A919A6-46FD-614F-B840-158FB413B3B3}" type="datetimeFigureOut">
              <a:rPr lang="en-US" smtClean="0"/>
              <a:t>9/25/23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E5FFA7-50FC-D74F-8FCC-4BE7EE8DCBAE}" type="slidenum">
              <a:rPr lang="en-US" smtClean="0"/>
              <a:t>‹#›</a:t>
            </a:fld>
            <a:endParaRPr lang="en-US"/>
          </a:p>
        </p:txBody>
      </p:sp>
    </p:spTree>
    <p:extLst>
      <p:ext uri="{BB962C8B-B14F-4D97-AF65-F5344CB8AC3E}">
        <p14:creationId xmlns:p14="http://schemas.microsoft.com/office/powerpoint/2010/main" val="21762576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CA919A6-46FD-614F-B840-158FB413B3B3}" type="datetimeFigureOut">
              <a:rPr lang="en-US" smtClean="0"/>
              <a:t>9/25/23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E5FFA7-50FC-D74F-8FCC-4BE7EE8DCBAE}" type="slidenum">
              <a:rPr lang="en-US" smtClean="0"/>
              <a:t>‹#›</a:t>
            </a:fld>
            <a:endParaRPr lang="en-US"/>
          </a:p>
        </p:txBody>
      </p:sp>
    </p:spTree>
    <p:extLst>
      <p:ext uri="{BB962C8B-B14F-4D97-AF65-F5344CB8AC3E}">
        <p14:creationId xmlns:p14="http://schemas.microsoft.com/office/powerpoint/2010/main" val="1974272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CA919A6-46FD-614F-B840-158FB413B3B3}" type="datetimeFigureOut">
              <a:rPr lang="en-US" smtClean="0"/>
              <a:t>9/25/23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E5FFA7-50FC-D74F-8FCC-4BE7EE8DCBAE}" type="slidenum">
              <a:rPr lang="en-US" smtClean="0"/>
              <a:t>‹#›</a:t>
            </a:fld>
            <a:endParaRPr lang="en-US"/>
          </a:p>
        </p:txBody>
      </p:sp>
    </p:spTree>
    <p:extLst>
      <p:ext uri="{BB962C8B-B14F-4D97-AF65-F5344CB8AC3E}">
        <p14:creationId xmlns:p14="http://schemas.microsoft.com/office/powerpoint/2010/main" val="2063037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CA919A6-46FD-614F-B840-158FB413B3B3}" type="datetimeFigureOut">
              <a:rPr lang="en-US" smtClean="0"/>
              <a:t>9/25/23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E5FFA7-50FC-D74F-8FCC-4BE7EE8DCBAE}" type="slidenum">
              <a:rPr lang="en-US" smtClean="0"/>
              <a:t>‹#›</a:t>
            </a:fld>
            <a:endParaRPr lang="en-US"/>
          </a:p>
        </p:txBody>
      </p:sp>
    </p:spTree>
    <p:extLst>
      <p:ext uri="{BB962C8B-B14F-4D97-AF65-F5344CB8AC3E}">
        <p14:creationId xmlns:p14="http://schemas.microsoft.com/office/powerpoint/2010/main" val="2184524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CA919A6-46FD-614F-B840-158FB413B3B3}" type="datetimeFigureOut">
              <a:rPr lang="en-US" smtClean="0"/>
              <a:t>9/25/23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8E5FFA7-50FC-D74F-8FCC-4BE7EE8DCBAE}" type="slidenum">
              <a:rPr lang="en-US" smtClean="0"/>
              <a:t>‹#›</a:t>
            </a:fld>
            <a:endParaRPr lang="en-US"/>
          </a:p>
        </p:txBody>
      </p:sp>
    </p:spTree>
    <p:extLst>
      <p:ext uri="{BB962C8B-B14F-4D97-AF65-F5344CB8AC3E}">
        <p14:creationId xmlns:p14="http://schemas.microsoft.com/office/powerpoint/2010/main" val="2737828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A919A6-46FD-614F-B840-158FB413B3B3}" type="datetimeFigureOut">
              <a:rPr lang="en-US" smtClean="0"/>
              <a:t>9/25/23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8E5FFA7-50FC-D74F-8FCC-4BE7EE8DCBAE}" type="slidenum">
              <a:rPr lang="en-US" smtClean="0"/>
              <a:t>‹#›</a:t>
            </a:fld>
            <a:endParaRPr lang="en-US"/>
          </a:p>
        </p:txBody>
      </p:sp>
    </p:spTree>
    <p:extLst>
      <p:ext uri="{BB962C8B-B14F-4D97-AF65-F5344CB8AC3E}">
        <p14:creationId xmlns:p14="http://schemas.microsoft.com/office/powerpoint/2010/main" val="19401128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CA919A6-46FD-614F-B840-158FB413B3B3}" type="datetimeFigureOut">
              <a:rPr lang="en-US" smtClean="0"/>
              <a:t>9/25/23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E5FFA7-50FC-D74F-8FCC-4BE7EE8DCBAE}" type="slidenum">
              <a:rPr lang="en-US" smtClean="0"/>
              <a:t>‹#›</a:t>
            </a:fld>
            <a:endParaRPr lang="en-US"/>
          </a:p>
        </p:txBody>
      </p:sp>
    </p:spTree>
    <p:extLst>
      <p:ext uri="{BB962C8B-B14F-4D97-AF65-F5344CB8AC3E}">
        <p14:creationId xmlns:p14="http://schemas.microsoft.com/office/powerpoint/2010/main" val="701185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CA919A6-46FD-614F-B840-158FB413B3B3}" type="datetimeFigureOut">
              <a:rPr lang="en-US" smtClean="0"/>
              <a:t>9/25/23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E5FFA7-50FC-D74F-8FCC-4BE7EE8DCBAE}" type="slidenum">
              <a:rPr lang="en-US" smtClean="0"/>
              <a:t>‹#›</a:t>
            </a:fld>
            <a:endParaRPr lang="en-US"/>
          </a:p>
        </p:txBody>
      </p:sp>
    </p:spTree>
    <p:extLst>
      <p:ext uri="{BB962C8B-B14F-4D97-AF65-F5344CB8AC3E}">
        <p14:creationId xmlns:p14="http://schemas.microsoft.com/office/powerpoint/2010/main" val="4103426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A919A6-46FD-614F-B840-158FB413B3B3}" type="datetimeFigureOut">
              <a:rPr lang="en-US" smtClean="0"/>
              <a:t>9/25/23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E5FFA7-50FC-D74F-8FCC-4BE7EE8DCBAE}" type="slidenum">
              <a:rPr lang="en-US" smtClean="0"/>
              <a:t>‹#›</a:t>
            </a:fld>
            <a:endParaRPr lang="en-US"/>
          </a:p>
        </p:txBody>
      </p:sp>
    </p:spTree>
    <p:extLst>
      <p:ext uri="{BB962C8B-B14F-4D97-AF65-F5344CB8AC3E}">
        <p14:creationId xmlns:p14="http://schemas.microsoft.com/office/powerpoint/2010/main" val="279256450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byui-cse.github.io/cse210-course-2023/unit02/prepare.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byui-cse.github.io/cse210-course-2023/unit02/prepare.html"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byui-cse.github.io/cse210-course-2023/unit02/prepare.html"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byui-cse.github.io/cse210-course-2023/unit02/prepare.html"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https://byui-cse.github.io/cse210-course-2023/unit02/prepare.html"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byui-cse.github.io/cse210-course-2023/unit02/prepare.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byui-cse.github.io/cse210-course-2023/unit02/prepare.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byui-cse.github.io/cse210-course-2023/unit02/prepare.html"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hyperlink" Target="https://byui-cse.github.io/cse210-course-2023/unit02/prepare.html"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hyperlink" Target="https://byui-cse.github.io/cse210-course-2023/unit02/prepare.html"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byui-cse.github.io/cse210-course-2023/unit02/prepare.html"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byui-cse.github.io/cse210-course-2023/unit02/prepare.html"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hyperlink" Target="https://byui-cse.github.io/cse210-course-2023/unit02/prepare.html"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hyperlink" Target="https://byui-cse.github.io/cse210-course-2023/unit02/prepare.html"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byui-cse.github.io/cse210-course-2023/unit02/prepare.html" TargetMode="Externa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video.byui.edu/media/t/1_6ya4vtjb" TargetMode="External"/><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hyperlink" Target="https://byui-cse.github.io/cse210-course-2023/unit02/develop.html" TargetMode="External"/></Relationships>
</file>

<file path=ppt/slides/_rels/slide3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hyperlink" Target="https://byui-cse.github.io/cse210-course-2023/unit02/develop.html" TargetMode="External"/><Relationship Id="rId5" Type="http://schemas.openxmlformats.org/officeDocument/2006/relationships/hyperlink" Target="https://video.byui.edu/media/t/1_6ya4vtjb" TargetMode="External"/><Relationship Id="rId4" Type="http://schemas.openxmlformats.org/officeDocument/2006/relationships/image" Target="../media/image17.png"/></Relationships>
</file>

<file path=ppt/slides/_rels/slide35.xml.rels><?xml version="1.0" encoding="UTF-8" standalone="yes"?>
<Relationships xmlns="http://schemas.openxmlformats.org/package/2006/relationships"><Relationship Id="rId2" Type="http://schemas.openxmlformats.org/officeDocument/2006/relationships/hyperlink" Target="https://byui-cse.github.io/cse210-course-2023/unit02/develop.html" TargetMode="Externa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hyperlink" Target="https://byui-cse.github.io/cse210-course-2023/unit02/develop.html"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byui-cse.github.io/cse210-course-2023/unit02/develop.html" TargetMode="Externa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21.png"/></Relationships>
</file>

<file path=ppt/slides/_rels/slide39.xml.rels><?xml version="1.0" encoding="UTF-8" standalone="yes"?>
<Relationships xmlns="http://schemas.openxmlformats.org/package/2006/relationships"><Relationship Id="rId2" Type="http://schemas.openxmlformats.org/officeDocument/2006/relationships/hyperlink" Target="https://byui-cse.github.io/cse210-course-2023/unit02/develop.html"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0.png"/><Relationship Id="rId7"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image" Target="../media/image21.png"/></Relationships>
</file>

<file path=ppt/slides/_rels/slide41.xml.rels><?xml version="1.0" encoding="UTF-8" standalone="yes"?>
<Relationships xmlns="http://schemas.openxmlformats.org/package/2006/relationships"><Relationship Id="rId2" Type="http://schemas.openxmlformats.org/officeDocument/2006/relationships/hyperlink" Target="https://byui-cse.github.io/cse210-course-2023/unit02/develop.html" TargetMode="Externa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hyperlink" Target="https://byui-cse.github.io/cse210-course-2023/unit02/develop.html" TargetMode="Externa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hyperlink" Target="https://byui-cse.github.io/cse210-course-2023/unit02/develop.html" TargetMode="Externa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21.png"/></Relationships>
</file>

<file path=ppt/slides/_rels/slide4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byui-cse.github.io/cse210-course-2023/unit02/develop.html" TargetMode="Externa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byui-cse.github.io/cse210-course-2023/unit02/design.html"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4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0.png"/><Relationship Id="rId7"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image" Target="../media/image2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hyperlink" Target="https://byui-cse.github.io/cse210-course-2023/unit02/design.html"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hyperlink" Target="https://byui-cse.github.io/cse210-course-2023/unit02/design.html"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byui-cse.github.io/cse210-course-2023/unit02/design.html" TargetMode="External"/><Relationship Id="rId2" Type="http://schemas.openxmlformats.org/officeDocument/2006/relationships/hyperlink" Target="https://byui-cse.github.io/cse210-course-2023/unit02/develop.html" TargetMode="Externa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s://byui-cse.github.io/cse210-course-2023/unit02/design.html"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hyperlink" Target="https://byui-cse.github.io/cse210-course-2023/unit02/design.html"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s://byui-cse.github.io/cse210-course-2023/unit02/design.html"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hyperlink" Target="https://byui-cse.github.io/cse210-course-2023/unit02/design.html"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byui-cse.github.io/cse210-course-2023/unit02/design.html"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byui-cse.github.io/cse210-course-2023/unit02/design.html"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hyperlink" Target="https://byui-cse.github.io/cse210-course-2023/unit02/prepare.html" TargetMode="External"/></Relationships>
</file>

<file path=ppt/slides/_rels/slide6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www.byui.edu/byu-idaho-learning-outcomes#sc" TargetMode="Externa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hyperlink" Target="https://byui-cse.github.io/cse210-course-2023/unit02/prepare.html"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hyperlink" Target="https://byui-cse.github.io/cse210-course-2023/unit02/prepare.html" TargetMode="External"/><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hyperlink" Target="https://byui-cse.github.io/cse210-course-2023/unit02/prepare.html"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B6DA8-84F0-F848-E824-0864A0D871AC}"/>
              </a:ext>
            </a:extLst>
          </p:cNvPr>
          <p:cNvSpPr>
            <a:spLocks noGrp="1"/>
          </p:cNvSpPr>
          <p:nvPr>
            <p:ph type="ctrTitle"/>
          </p:nvPr>
        </p:nvSpPr>
        <p:spPr/>
        <p:txBody>
          <a:bodyPr/>
          <a:lstStyle/>
          <a:p>
            <a:r>
              <a:rPr lang="en-US" dirty="0"/>
              <a:t>CSE 210</a:t>
            </a:r>
          </a:p>
        </p:txBody>
      </p:sp>
      <p:sp>
        <p:nvSpPr>
          <p:cNvPr id="3" name="Subtitle 2">
            <a:extLst>
              <a:ext uri="{FF2B5EF4-FFF2-40B4-BE49-F238E27FC236}">
                <a16:creationId xmlns:a16="http://schemas.microsoft.com/office/drawing/2014/main" id="{4B86EA50-9C98-CF67-967A-FC0C1CF2F2AB}"/>
              </a:ext>
            </a:extLst>
          </p:cNvPr>
          <p:cNvSpPr>
            <a:spLocks noGrp="1"/>
          </p:cNvSpPr>
          <p:nvPr>
            <p:ph type="subTitle" idx="1"/>
          </p:nvPr>
        </p:nvSpPr>
        <p:spPr/>
        <p:txBody>
          <a:bodyPr/>
          <a:lstStyle/>
          <a:p>
            <a:r>
              <a:rPr lang="en-US" dirty="0"/>
              <a:t>Week 03 Abstraction part 1</a:t>
            </a:r>
          </a:p>
          <a:p>
            <a:r>
              <a:rPr lang="en-US" dirty="0"/>
              <a:t>W. Clements</a:t>
            </a:r>
          </a:p>
        </p:txBody>
      </p:sp>
    </p:spTree>
    <p:extLst>
      <p:ext uri="{BB962C8B-B14F-4D97-AF65-F5344CB8AC3E}">
        <p14:creationId xmlns:p14="http://schemas.microsoft.com/office/powerpoint/2010/main" val="17787965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3514F-ED19-0095-73DA-7996FC98E9D2}"/>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A50599BE-D16D-F796-997B-74D4B07DCECC}"/>
              </a:ext>
            </a:extLst>
          </p:cNvPr>
          <p:cNvSpPr>
            <a:spLocks noGrp="1"/>
          </p:cNvSpPr>
          <p:nvPr>
            <p:ph idx="1"/>
          </p:nvPr>
        </p:nvSpPr>
        <p:spPr/>
        <p:txBody>
          <a:bodyPr>
            <a:normAutofit fontScale="85000" lnSpcReduction="20000"/>
          </a:bodyPr>
          <a:lstStyle/>
          <a:p>
            <a:r>
              <a:rPr lang="en-US" b="1" dirty="0"/>
              <a:t>Terms and Definitions</a:t>
            </a:r>
          </a:p>
          <a:p>
            <a:r>
              <a:rPr lang="en-US" b="1" dirty="0"/>
              <a:t>Object – </a:t>
            </a:r>
            <a:r>
              <a:rPr lang="en-US" dirty="0"/>
              <a:t>representation of real-world noun</a:t>
            </a:r>
          </a:p>
          <a:p>
            <a:r>
              <a:rPr lang="en-US" b="1" dirty="0"/>
              <a:t>Class</a:t>
            </a:r>
            <a:r>
              <a:rPr lang="en-US" dirty="0"/>
              <a:t> - A new </a:t>
            </a:r>
            <a:r>
              <a:rPr lang="en-US" u="sng" dirty="0"/>
              <a:t>custom data type </a:t>
            </a:r>
            <a:r>
              <a:rPr lang="en-US" dirty="0"/>
              <a:t>that defines </a:t>
            </a:r>
            <a:r>
              <a:rPr lang="en-US" b="1" u="sng" dirty="0"/>
              <a:t>attributes</a:t>
            </a:r>
            <a:r>
              <a:rPr lang="en-US" dirty="0"/>
              <a:t> (member variables) and </a:t>
            </a:r>
            <a:r>
              <a:rPr lang="en-US" b="1" u="sng" dirty="0"/>
              <a:t>methods</a:t>
            </a:r>
            <a:r>
              <a:rPr lang="en-US" dirty="0"/>
              <a:t>. This is like a blueprint to create instances or objects of that class. </a:t>
            </a:r>
          </a:p>
          <a:p>
            <a:pPr lvl="1"/>
            <a:r>
              <a:rPr lang="en-US" i="1" dirty="0"/>
              <a:t>Example: A Person has given name and family name.</a:t>
            </a:r>
            <a:endParaRPr lang="en-US" dirty="0"/>
          </a:p>
          <a:p>
            <a:r>
              <a:rPr lang="en-US" b="1" dirty="0"/>
              <a:t>Instance</a:t>
            </a:r>
            <a:r>
              <a:rPr lang="en-US" dirty="0"/>
              <a:t> - A variable whose data type is the class. We often use the term </a:t>
            </a:r>
            <a:r>
              <a:rPr lang="en-US" b="1" u="sng" dirty="0"/>
              <a:t>Object</a:t>
            </a:r>
            <a:r>
              <a:rPr lang="en-US" dirty="0"/>
              <a:t> interchangeably. </a:t>
            </a:r>
          </a:p>
          <a:p>
            <a:pPr lvl="1"/>
            <a:r>
              <a:rPr lang="en-US" i="1" dirty="0"/>
              <a:t>Example: We can have two instances of the Person class: one for John, and one for Mary.</a:t>
            </a:r>
            <a:endParaRPr lang="en-US" dirty="0"/>
          </a:p>
          <a:p>
            <a:r>
              <a:rPr lang="en-US" b="1" dirty="0"/>
              <a:t>Instantiate</a:t>
            </a:r>
            <a:r>
              <a:rPr lang="en-US" dirty="0"/>
              <a:t> - A verb that means "</a:t>
            </a:r>
            <a:r>
              <a:rPr lang="en-US" b="1" u="sng" dirty="0"/>
              <a:t>to create an instance of</a:t>
            </a:r>
            <a:r>
              <a:rPr lang="en-US" dirty="0"/>
              <a:t>." </a:t>
            </a:r>
          </a:p>
          <a:p>
            <a:pPr lvl="1"/>
            <a:r>
              <a:rPr lang="en-US" i="1" dirty="0"/>
              <a:t>Example: We can instantiate the Person class to create a new object.</a:t>
            </a:r>
            <a:endParaRPr lang="en-US" dirty="0"/>
          </a:p>
          <a:p>
            <a:r>
              <a:rPr lang="en-US" b="1" dirty="0"/>
              <a:t>Method</a:t>
            </a:r>
            <a:r>
              <a:rPr lang="en-US" dirty="0"/>
              <a:t> - A </a:t>
            </a:r>
            <a:r>
              <a:rPr lang="en-US" b="1" u="sng" dirty="0"/>
              <a:t>member function (behavior</a:t>
            </a:r>
            <a:r>
              <a:rPr lang="en-US" dirty="0"/>
              <a:t>). Methods are called using "dot notation" with an instance of the class before the dot. </a:t>
            </a:r>
          </a:p>
          <a:p>
            <a:pPr lvl="1"/>
            <a:r>
              <a:rPr lang="en-US" i="1" dirty="0"/>
              <a:t>Example:</a:t>
            </a:r>
            <a:r>
              <a:rPr lang="en-US" dirty="0"/>
              <a:t> person1.GetEasternName()</a:t>
            </a:r>
          </a:p>
        </p:txBody>
      </p:sp>
      <p:sp>
        <p:nvSpPr>
          <p:cNvPr id="4" name="TextBox 3">
            <a:extLst>
              <a:ext uri="{FF2B5EF4-FFF2-40B4-BE49-F238E27FC236}">
                <a16:creationId xmlns:a16="http://schemas.microsoft.com/office/drawing/2014/main" id="{B30EDBEF-0EC1-14AF-4FFB-034716D4E2D2}"/>
              </a:ext>
            </a:extLst>
          </p:cNvPr>
          <p:cNvSpPr txBox="1"/>
          <p:nvPr/>
        </p:nvSpPr>
        <p:spPr>
          <a:xfrm>
            <a:off x="0" y="0"/>
            <a:ext cx="7625220" cy="369332"/>
          </a:xfrm>
          <a:prstGeom prst="rect">
            <a:avLst/>
          </a:prstGeom>
          <a:noFill/>
        </p:spPr>
        <p:txBody>
          <a:bodyPr wrap="square">
            <a:spAutoFit/>
          </a:bodyPr>
          <a:lstStyle/>
          <a:p>
            <a:r>
              <a:rPr lang="en-US" dirty="0">
                <a:hlinkClick r:id="rId2"/>
              </a:rPr>
              <a:t>https://byui-cse.github.io/cse210-course-2023/unit02/prepare.html</a:t>
            </a:r>
            <a:r>
              <a:rPr lang="en-US" dirty="0"/>
              <a:t> </a:t>
            </a:r>
          </a:p>
        </p:txBody>
      </p:sp>
      <p:sp>
        <p:nvSpPr>
          <p:cNvPr id="5" name="TextBox 4">
            <a:extLst>
              <a:ext uri="{FF2B5EF4-FFF2-40B4-BE49-F238E27FC236}">
                <a16:creationId xmlns:a16="http://schemas.microsoft.com/office/drawing/2014/main" id="{5FC90194-1341-3433-FFFE-EDD6FB1441AB}"/>
              </a:ext>
            </a:extLst>
          </p:cNvPr>
          <p:cNvSpPr txBox="1"/>
          <p:nvPr/>
        </p:nvSpPr>
        <p:spPr>
          <a:xfrm>
            <a:off x="8668012" y="365125"/>
            <a:ext cx="3231526" cy="1477328"/>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dirty="0"/>
              <a:t>Object = noun</a:t>
            </a:r>
          </a:p>
          <a:p>
            <a:r>
              <a:rPr lang="en-US" dirty="0"/>
              <a:t>	 Behavior = Method(verb)</a:t>
            </a:r>
          </a:p>
          <a:p>
            <a:r>
              <a:rPr lang="en-US" dirty="0"/>
              <a:t>	 State = Attribute(adjective)</a:t>
            </a:r>
          </a:p>
          <a:p>
            <a:r>
              <a:rPr lang="en-US" dirty="0"/>
              <a:t>Class = template</a:t>
            </a:r>
          </a:p>
          <a:p>
            <a:r>
              <a:rPr lang="en-US" dirty="0"/>
              <a:t>Instance = create/memory</a:t>
            </a:r>
          </a:p>
        </p:txBody>
      </p:sp>
    </p:spTree>
    <p:extLst>
      <p:ext uri="{BB962C8B-B14F-4D97-AF65-F5344CB8AC3E}">
        <p14:creationId xmlns:p14="http://schemas.microsoft.com/office/powerpoint/2010/main" val="19590520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p:txBody>
          <a:bodyPr/>
          <a:lstStyle/>
          <a:p>
            <a:r>
              <a:rPr lang="en-US" b="1" dirty="0"/>
              <a:t>Activity Instructions</a:t>
            </a:r>
          </a:p>
          <a:p>
            <a:pPr lvl="1"/>
            <a:r>
              <a:rPr lang="en-US" dirty="0"/>
              <a:t>Design the Classes</a:t>
            </a:r>
          </a:p>
          <a:p>
            <a:pPr lvl="1"/>
            <a:r>
              <a:rPr lang="en-US" dirty="0"/>
              <a:t>Start the Project</a:t>
            </a:r>
          </a:p>
          <a:p>
            <a:pPr lvl="1"/>
            <a:r>
              <a:rPr lang="en-US" dirty="0"/>
              <a:t>Create the Job class</a:t>
            </a:r>
          </a:p>
          <a:p>
            <a:pPr lvl="1"/>
            <a:r>
              <a:rPr lang="en-US" dirty="0"/>
              <a:t>Test your Job class</a:t>
            </a:r>
          </a:p>
          <a:p>
            <a:pPr lvl="1"/>
            <a:r>
              <a:rPr lang="en-US" dirty="0"/>
              <a:t>Add a Display method to the Job class</a:t>
            </a:r>
          </a:p>
          <a:p>
            <a:pPr lvl="1"/>
            <a:r>
              <a:rPr lang="en-US" dirty="0"/>
              <a:t>Create the Resume class</a:t>
            </a:r>
          </a:p>
          <a:p>
            <a:pPr lvl="1"/>
            <a:r>
              <a:rPr lang="en-US"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7734996" y="4841875"/>
            <a:ext cx="3937000" cy="1651000"/>
          </a:xfrm>
          <a:prstGeom prst="rect">
            <a:avLst/>
          </a:prstGeom>
        </p:spPr>
      </p:pic>
      <p:pic>
        <p:nvPicPr>
          <p:cNvPr id="5" name="Picture 4">
            <a:extLst>
              <a:ext uri="{FF2B5EF4-FFF2-40B4-BE49-F238E27FC236}">
                <a16:creationId xmlns:a16="http://schemas.microsoft.com/office/drawing/2014/main" id="{0DAAAD19-ECD0-5FE6-DDE6-6FDECBFDE27A}"/>
              </a:ext>
            </a:extLst>
          </p:cNvPr>
          <p:cNvPicPr>
            <a:picLocks noChangeAspect="1"/>
          </p:cNvPicPr>
          <p:nvPr/>
        </p:nvPicPr>
        <p:blipFill>
          <a:blip r:embed="rId3"/>
          <a:stretch>
            <a:fillRect/>
          </a:stretch>
        </p:blipFill>
        <p:spPr>
          <a:xfrm>
            <a:off x="6819900" y="1825625"/>
            <a:ext cx="5372100" cy="2108200"/>
          </a:xfrm>
          <a:prstGeom prst="rect">
            <a:avLst/>
          </a:prstGeom>
        </p:spPr>
      </p:pic>
      <p:sp>
        <p:nvSpPr>
          <p:cNvPr id="7" name="TextBox 6">
            <a:extLst>
              <a:ext uri="{FF2B5EF4-FFF2-40B4-BE49-F238E27FC236}">
                <a16:creationId xmlns:a16="http://schemas.microsoft.com/office/drawing/2014/main" id="{70E02EEF-D6DF-582D-7866-0842B1B33782}"/>
              </a:ext>
            </a:extLst>
          </p:cNvPr>
          <p:cNvSpPr txBox="1"/>
          <p:nvPr/>
        </p:nvSpPr>
        <p:spPr>
          <a:xfrm>
            <a:off x="0" y="0"/>
            <a:ext cx="7625220" cy="369332"/>
          </a:xfrm>
          <a:prstGeom prst="rect">
            <a:avLst/>
          </a:prstGeom>
          <a:noFill/>
        </p:spPr>
        <p:txBody>
          <a:bodyPr wrap="square">
            <a:spAutoFit/>
          </a:bodyPr>
          <a:lstStyle/>
          <a:p>
            <a:r>
              <a:rPr lang="en-US" dirty="0">
                <a:hlinkClick r:id="rId4"/>
              </a:rPr>
              <a:t>https://byui-cse.github.io/cse210-course-2023/unit02/prepare.html</a:t>
            </a:r>
            <a:r>
              <a:rPr lang="en-US" dirty="0"/>
              <a:t> </a:t>
            </a:r>
          </a:p>
        </p:txBody>
      </p:sp>
    </p:spTree>
    <p:extLst>
      <p:ext uri="{BB962C8B-B14F-4D97-AF65-F5344CB8AC3E}">
        <p14:creationId xmlns:p14="http://schemas.microsoft.com/office/powerpoint/2010/main" val="12374880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dirty="0"/>
              <a:t>Design the Classes</a:t>
            </a:r>
          </a:p>
          <a:p>
            <a:pPr lvl="1"/>
            <a:r>
              <a:rPr lang="en-US" dirty="0"/>
              <a:t>Start the Project</a:t>
            </a:r>
          </a:p>
          <a:p>
            <a:pPr lvl="1"/>
            <a:r>
              <a:rPr lang="en-US" dirty="0"/>
              <a:t>Create the Job class</a:t>
            </a:r>
          </a:p>
          <a:p>
            <a:pPr lvl="1"/>
            <a:r>
              <a:rPr lang="en-US" dirty="0"/>
              <a:t>Test your Job class</a:t>
            </a:r>
          </a:p>
          <a:p>
            <a:pPr lvl="1"/>
            <a:r>
              <a:rPr lang="en-US" dirty="0"/>
              <a:t>Add a Display method to the Job class</a:t>
            </a:r>
          </a:p>
          <a:p>
            <a:pPr lvl="1"/>
            <a:r>
              <a:rPr lang="en-US" dirty="0"/>
              <a:t>Create the Resume class</a:t>
            </a:r>
          </a:p>
          <a:p>
            <a:pPr lvl="1"/>
            <a:r>
              <a:rPr lang="en-US"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sp>
        <p:nvSpPr>
          <p:cNvPr id="11" name="TextBox 10">
            <a:extLst>
              <a:ext uri="{FF2B5EF4-FFF2-40B4-BE49-F238E27FC236}">
                <a16:creationId xmlns:a16="http://schemas.microsoft.com/office/drawing/2014/main" id="{F10FA33E-1812-1895-D2AF-12C93A3216D0}"/>
              </a:ext>
            </a:extLst>
          </p:cNvPr>
          <p:cNvSpPr txBox="1"/>
          <p:nvPr/>
        </p:nvSpPr>
        <p:spPr>
          <a:xfrm>
            <a:off x="0" y="0"/>
            <a:ext cx="7625220" cy="369332"/>
          </a:xfrm>
          <a:prstGeom prst="rect">
            <a:avLst/>
          </a:prstGeom>
          <a:noFill/>
        </p:spPr>
        <p:txBody>
          <a:bodyPr wrap="square">
            <a:spAutoFit/>
          </a:bodyPr>
          <a:lstStyle/>
          <a:p>
            <a:r>
              <a:rPr lang="en-US" dirty="0">
                <a:hlinkClick r:id="rId3"/>
              </a:rPr>
              <a:t>https://byui-cse.github.io/cse210-course-2023/unit02/prepare.html</a:t>
            </a:r>
            <a:r>
              <a:rPr lang="en-US" dirty="0"/>
              <a:t> </a:t>
            </a:r>
          </a:p>
        </p:txBody>
      </p:sp>
      <p:sp>
        <p:nvSpPr>
          <p:cNvPr id="6" name="TextBox 5">
            <a:extLst>
              <a:ext uri="{FF2B5EF4-FFF2-40B4-BE49-F238E27FC236}">
                <a16:creationId xmlns:a16="http://schemas.microsoft.com/office/drawing/2014/main" id="{1EA0AFE2-F171-4DB0-C02F-70D289168ABC}"/>
              </a:ext>
            </a:extLst>
          </p:cNvPr>
          <p:cNvSpPr txBox="1"/>
          <p:nvPr/>
        </p:nvSpPr>
        <p:spPr>
          <a:xfrm>
            <a:off x="0" y="4638466"/>
            <a:ext cx="6121100" cy="923330"/>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Tree>
    <p:extLst>
      <p:ext uri="{BB962C8B-B14F-4D97-AF65-F5344CB8AC3E}">
        <p14:creationId xmlns:p14="http://schemas.microsoft.com/office/powerpoint/2010/main" val="13418566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b="1" dirty="0"/>
              <a:t>Design the Classes</a:t>
            </a:r>
          </a:p>
          <a:p>
            <a:pPr lvl="1"/>
            <a:r>
              <a:rPr lang="en-US" dirty="0"/>
              <a:t>Start the Project</a:t>
            </a:r>
          </a:p>
          <a:p>
            <a:pPr lvl="1"/>
            <a:r>
              <a:rPr lang="en-US" dirty="0"/>
              <a:t>Create the Job class</a:t>
            </a:r>
          </a:p>
          <a:p>
            <a:pPr lvl="1"/>
            <a:r>
              <a:rPr lang="en-US" dirty="0"/>
              <a:t>Test your Job class</a:t>
            </a:r>
          </a:p>
          <a:p>
            <a:pPr lvl="1"/>
            <a:r>
              <a:rPr lang="en-US" dirty="0"/>
              <a:t>Add a Display method to the Job class</a:t>
            </a:r>
          </a:p>
          <a:p>
            <a:pPr lvl="1"/>
            <a:r>
              <a:rPr lang="en-US" dirty="0"/>
              <a:t>Create the Resume class</a:t>
            </a:r>
          </a:p>
          <a:p>
            <a:pPr lvl="1"/>
            <a:r>
              <a:rPr lang="en-US"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sp>
        <p:nvSpPr>
          <p:cNvPr id="7" name="TextBox 6">
            <a:extLst>
              <a:ext uri="{FF2B5EF4-FFF2-40B4-BE49-F238E27FC236}">
                <a16:creationId xmlns:a16="http://schemas.microsoft.com/office/drawing/2014/main" id="{8370D48A-DECC-9047-D646-13A3C15954EF}"/>
              </a:ext>
            </a:extLst>
          </p:cNvPr>
          <p:cNvSpPr txBox="1"/>
          <p:nvPr/>
        </p:nvSpPr>
        <p:spPr>
          <a:xfrm>
            <a:off x="3408123" y="1552189"/>
            <a:ext cx="4112711" cy="369332"/>
          </a:xfrm>
          <a:prstGeom prst="rect">
            <a:avLst/>
          </a:prstGeom>
          <a:noFill/>
        </p:spPr>
        <p:txBody>
          <a:bodyPr wrap="square">
            <a:spAutoFit/>
          </a:bodyPr>
          <a:lstStyle/>
          <a:p>
            <a:r>
              <a:rPr lang="en-US" b="1" dirty="0"/>
              <a:t>Class: Job</a:t>
            </a:r>
          </a:p>
        </p:txBody>
      </p:sp>
      <p:sp>
        <p:nvSpPr>
          <p:cNvPr id="9" name="TextBox 8">
            <a:extLst>
              <a:ext uri="{FF2B5EF4-FFF2-40B4-BE49-F238E27FC236}">
                <a16:creationId xmlns:a16="http://schemas.microsoft.com/office/drawing/2014/main" id="{E7160478-5933-2BDF-5369-88C84D15F3E0}"/>
              </a:ext>
            </a:extLst>
          </p:cNvPr>
          <p:cNvSpPr txBox="1"/>
          <p:nvPr/>
        </p:nvSpPr>
        <p:spPr>
          <a:xfrm>
            <a:off x="8079287" y="1601967"/>
            <a:ext cx="4112711" cy="369332"/>
          </a:xfrm>
          <a:prstGeom prst="rect">
            <a:avLst/>
          </a:prstGeom>
          <a:noFill/>
        </p:spPr>
        <p:txBody>
          <a:bodyPr wrap="square">
            <a:spAutoFit/>
          </a:bodyPr>
          <a:lstStyle/>
          <a:p>
            <a:r>
              <a:rPr lang="en-US" b="1" dirty="0"/>
              <a:t>Class: Resume</a:t>
            </a:r>
          </a:p>
        </p:txBody>
      </p:sp>
      <p:sp>
        <p:nvSpPr>
          <p:cNvPr id="5" name="TextBox 4">
            <a:extLst>
              <a:ext uri="{FF2B5EF4-FFF2-40B4-BE49-F238E27FC236}">
                <a16:creationId xmlns:a16="http://schemas.microsoft.com/office/drawing/2014/main" id="{7E8EE6C4-31F1-617B-79C2-D25B07DD4E05}"/>
              </a:ext>
            </a:extLst>
          </p:cNvPr>
          <p:cNvSpPr txBox="1"/>
          <p:nvPr/>
        </p:nvSpPr>
        <p:spPr>
          <a:xfrm>
            <a:off x="0" y="0"/>
            <a:ext cx="7625220" cy="369332"/>
          </a:xfrm>
          <a:prstGeom prst="rect">
            <a:avLst/>
          </a:prstGeom>
          <a:noFill/>
        </p:spPr>
        <p:txBody>
          <a:bodyPr wrap="square">
            <a:spAutoFit/>
          </a:bodyPr>
          <a:lstStyle/>
          <a:p>
            <a:r>
              <a:rPr lang="en-US" dirty="0">
                <a:hlinkClick r:id="rId3"/>
              </a:rPr>
              <a:t>https://byui-cse.github.io/cse210-course-2023/unit02/prepare.html</a:t>
            </a:r>
            <a:r>
              <a:rPr lang="en-US" dirty="0"/>
              <a:t> </a:t>
            </a:r>
          </a:p>
        </p:txBody>
      </p:sp>
      <p:sp>
        <p:nvSpPr>
          <p:cNvPr id="10" name="TextBox 9">
            <a:extLst>
              <a:ext uri="{FF2B5EF4-FFF2-40B4-BE49-F238E27FC236}">
                <a16:creationId xmlns:a16="http://schemas.microsoft.com/office/drawing/2014/main" id="{799277C7-664A-0572-7FC7-4831D38D1496}"/>
              </a:ext>
            </a:extLst>
          </p:cNvPr>
          <p:cNvSpPr txBox="1"/>
          <p:nvPr/>
        </p:nvSpPr>
        <p:spPr>
          <a:xfrm>
            <a:off x="0" y="4638466"/>
            <a:ext cx="6121100" cy="923330"/>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Tree>
    <p:extLst>
      <p:ext uri="{BB962C8B-B14F-4D97-AF65-F5344CB8AC3E}">
        <p14:creationId xmlns:p14="http://schemas.microsoft.com/office/powerpoint/2010/main" val="17376472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sp>
        <p:nvSpPr>
          <p:cNvPr id="2" name="TextBox 1">
            <a:extLst>
              <a:ext uri="{FF2B5EF4-FFF2-40B4-BE49-F238E27FC236}">
                <a16:creationId xmlns:a16="http://schemas.microsoft.com/office/drawing/2014/main" id="{47AD5653-DEF7-BE03-423D-55FFBC68B552}"/>
              </a:ext>
            </a:extLst>
          </p:cNvPr>
          <p:cNvSpPr txBox="1"/>
          <p:nvPr/>
        </p:nvSpPr>
        <p:spPr>
          <a:xfrm>
            <a:off x="55778" y="404980"/>
            <a:ext cx="3020909" cy="1477328"/>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Tree>
    <p:extLst>
      <p:ext uri="{BB962C8B-B14F-4D97-AF65-F5344CB8AC3E}">
        <p14:creationId xmlns:p14="http://schemas.microsoft.com/office/powerpoint/2010/main" val="12039382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b="1" dirty="0"/>
              <a:t>Design the Classes</a:t>
            </a:r>
          </a:p>
          <a:p>
            <a:pPr lvl="1"/>
            <a:r>
              <a:rPr lang="en-US" dirty="0"/>
              <a:t>Start the Project</a:t>
            </a:r>
          </a:p>
          <a:p>
            <a:pPr lvl="1"/>
            <a:r>
              <a:rPr lang="en-US" dirty="0"/>
              <a:t>Create the Job class</a:t>
            </a:r>
          </a:p>
          <a:p>
            <a:pPr lvl="1"/>
            <a:r>
              <a:rPr lang="en-US" dirty="0"/>
              <a:t>Test your Job class</a:t>
            </a:r>
          </a:p>
          <a:p>
            <a:pPr lvl="1"/>
            <a:r>
              <a:rPr lang="en-US" dirty="0"/>
              <a:t>Add a Display method to the Job class</a:t>
            </a:r>
          </a:p>
          <a:p>
            <a:pPr lvl="1"/>
            <a:r>
              <a:rPr lang="en-US" dirty="0"/>
              <a:t>Create the Resume class</a:t>
            </a:r>
          </a:p>
          <a:p>
            <a:pPr lvl="1"/>
            <a:r>
              <a:rPr lang="en-US"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sp>
        <p:nvSpPr>
          <p:cNvPr id="7" name="TextBox 6">
            <a:extLst>
              <a:ext uri="{FF2B5EF4-FFF2-40B4-BE49-F238E27FC236}">
                <a16:creationId xmlns:a16="http://schemas.microsoft.com/office/drawing/2014/main" id="{8370D48A-DECC-9047-D646-13A3C15954EF}"/>
              </a:ext>
            </a:extLst>
          </p:cNvPr>
          <p:cNvSpPr txBox="1"/>
          <p:nvPr/>
        </p:nvSpPr>
        <p:spPr>
          <a:xfrm>
            <a:off x="3408123" y="1552189"/>
            <a:ext cx="4112711" cy="2862322"/>
          </a:xfrm>
          <a:prstGeom prst="rect">
            <a:avLst/>
          </a:prstGeom>
          <a:noFill/>
        </p:spPr>
        <p:txBody>
          <a:bodyPr wrap="square">
            <a:spAutoFit/>
          </a:bodyPr>
          <a:lstStyle/>
          <a:p>
            <a:r>
              <a:rPr lang="en-US" b="1" dirty="0"/>
              <a:t>Class: Job</a:t>
            </a:r>
          </a:p>
          <a:p>
            <a:pPr>
              <a:buFont typeface="Arial" panose="020B0604020202020204" pitchFamily="34" charset="0"/>
              <a:buChar char="•"/>
            </a:pPr>
            <a:r>
              <a:rPr lang="en-US" dirty="0"/>
              <a:t>Responsibilities:</a:t>
            </a:r>
          </a:p>
          <a:p>
            <a:pPr marL="742950" lvl="1" indent="-285750">
              <a:buFont typeface="Arial" panose="020B0604020202020204" pitchFamily="34" charset="0"/>
              <a:buChar char="•"/>
            </a:pPr>
            <a:r>
              <a:rPr lang="en-US" dirty="0"/>
              <a:t>Keeps track of the company, job title, start year, and end year.</a:t>
            </a:r>
          </a:p>
          <a:p>
            <a:pPr>
              <a:buFont typeface="Arial" panose="020B0604020202020204" pitchFamily="34" charset="0"/>
              <a:buChar char="•"/>
            </a:pPr>
            <a:r>
              <a:rPr lang="en-US" dirty="0"/>
              <a:t>Behaviors:</a:t>
            </a:r>
          </a:p>
          <a:p>
            <a:pPr marL="742950" lvl="1" indent="-285750">
              <a:buFont typeface="Arial" panose="020B0604020202020204" pitchFamily="34" charset="0"/>
              <a:buChar char="•"/>
            </a:pPr>
            <a:r>
              <a:rPr lang="en-US" dirty="0"/>
              <a:t>Displays the job information in the format "Job Title (Company) </a:t>
            </a:r>
            <a:r>
              <a:rPr lang="en-US" dirty="0" err="1"/>
              <a:t>StartYear-EndYear</a:t>
            </a:r>
            <a:r>
              <a:rPr lang="en-US" dirty="0"/>
              <a:t>", for example: "Software Engineer (Microsoft) 2019-2022".</a:t>
            </a:r>
          </a:p>
        </p:txBody>
      </p:sp>
      <p:sp>
        <p:nvSpPr>
          <p:cNvPr id="9" name="TextBox 8">
            <a:extLst>
              <a:ext uri="{FF2B5EF4-FFF2-40B4-BE49-F238E27FC236}">
                <a16:creationId xmlns:a16="http://schemas.microsoft.com/office/drawing/2014/main" id="{E7160478-5933-2BDF-5369-88C84D15F3E0}"/>
              </a:ext>
            </a:extLst>
          </p:cNvPr>
          <p:cNvSpPr txBox="1"/>
          <p:nvPr/>
        </p:nvSpPr>
        <p:spPr>
          <a:xfrm>
            <a:off x="8079287" y="1601967"/>
            <a:ext cx="4112711" cy="2308324"/>
          </a:xfrm>
          <a:prstGeom prst="rect">
            <a:avLst/>
          </a:prstGeom>
          <a:noFill/>
        </p:spPr>
        <p:txBody>
          <a:bodyPr wrap="square">
            <a:spAutoFit/>
          </a:bodyPr>
          <a:lstStyle/>
          <a:p>
            <a:r>
              <a:rPr lang="en-US" b="1" dirty="0"/>
              <a:t>Class: Resume</a:t>
            </a:r>
          </a:p>
          <a:p>
            <a:pPr>
              <a:buFont typeface="Arial" panose="020B0604020202020204" pitchFamily="34" charset="0"/>
              <a:buChar char="•"/>
            </a:pPr>
            <a:r>
              <a:rPr lang="en-US" dirty="0"/>
              <a:t>Responsibilities:</a:t>
            </a:r>
          </a:p>
          <a:p>
            <a:pPr marL="742950" lvl="1" indent="-285750">
              <a:buFont typeface="Arial" panose="020B0604020202020204" pitchFamily="34" charset="0"/>
              <a:buChar char="•"/>
            </a:pPr>
            <a:r>
              <a:rPr lang="en-US" dirty="0"/>
              <a:t>Keeps track of the person's name and a list of their jobs.</a:t>
            </a:r>
          </a:p>
          <a:p>
            <a:pPr>
              <a:buFont typeface="Arial" panose="020B0604020202020204" pitchFamily="34" charset="0"/>
              <a:buChar char="•"/>
            </a:pPr>
            <a:r>
              <a:rPr lang="en-US" dirty="0"/>
              <a:t>Behaviors:</a:t>
            </a:r>
          </a:p>
          <a:p>
            <a:pPr marL="742950" lvl="1" indent="-285750">
              <a:buFont typeface="Arial" panose="020B0604020202020204" pitchFamily="34" charset="0"/>
              <a:buChar char="•"/>
            </a:pPr>
            <a:r>
              <a:rPr lang="en-US" dirty="0"/>
              <a:t>Displays the resume, which shows the name first, followed by displaying each one of the jobs.</a:t>
            </a:r>
          </a:p>
        </p:txBody>
      </p:sp>
      <p:sp>
        <p:nvSpPr>
          <p:cNvPr id="5" name="TextBox 4">
            <a:extLst>
              <a:ext uri="{FF2B5EF4-FFF2-40B4-BE49-F238E27FC236}">
                <a16:creationId xmlns:a16="http://schemas.microsoft.com/office/drawing/2014/main" id="{27A31701-0753-1FA2-98C6-C8E4508ADF0B}"/>
              </a:ext>
            </a:extLst>
          </p:cNvPr>
          <p:cNvSpPr txBox="1"/>
          <p:nvPr/>
        </p:nvSpPr>
        <p:spPr>
          <a:xfrm>
            <a:off x="0" y="0"/>
            <a:ext cx="7625220" cy="369332"/>
          </a:xfrm>
          <a:prstGeom prst="rect">
            <a:avLst/>
          </a:prstGeom>
          <a:noFill/>
        </p:spPr>
        <p:txBody>
          <a:bodyPr wrap="square">
            <a:spAutoFit/>
          </a:bodyPr>
          <a:lstStyle/>
          <a:p>
            <a:r>
              <a:rPr lang="en-US" dirty="0">
                <a:hlinkClick r:id="rId3"/>
              </a:rPr>
              <a:t>https://byui-cse.github.io/cse210-course-2023/unit02/prepare.html</a:t>
            </a:r>
            <a:r>
              <a:rPr lang="en-US" dirty="0"/>
              <a:t> </a:t>
            </a:r>
          </a:p>
        </p:txBody>
      </p:sp>
      <p:sp>
        <p:nvSpPr>
          <p:cNvPr id="6" name="TextBox 5">
            <a:extLst>
              <a:ext uri="{FF2B5EF4-FFF2-40B4-BE49-F238E27FC236}">
                <a16:creationId xmlns:a16="http://schemas.microsoft.com/office/drawing/2014/main" id="{CE1D44D5-CA36-C739-5633-B356FE96D33E}"/>
              </a:ext>
            </a:extLst>
          </p:cNvPr>
          <p:cNvSpPr txBox="1"/>
          <p:nvPr/>
        </p:nvSpPr>
        <p:spPr>
          <a:xfrm>
            <a:off x="0" y="4638466"/>
            <a:ext cx="6121100" cy="923330"/>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Tree>
    <p:extLst>
      <p:ext uri="{BB962C8B-B14F-4D97-AF65-F5344CB8AC3E}">
        <p14:creationId xmlns:p14="http://schemas.microsoft.com/office/powerpoint/2010/main" val="11211305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sp>
        <p:nvSpPr>
          <p:cNvPr id="2" name="TextBox 1">
            <a:extLst>
              <a:ext uri="{FF2B5EF4-FFF2-40B4-BE49-F238E27FC236}">
                <a16:creationId xmlns:a16="http://schemas.microsoft.com/office/drawing/2014/main" id="{47AD5653-DEF7-BE03-423D-55FFBC68B552}"/>
              </a:ext>
            </a:extLst>
          </p:cNvPr>
          <p:cNvSpPr txBox="1"/>
          <p:nvPr/>
        </p:nvSpPr>
        <p:spPr>
          <a:xfrm>
            <a:off x="55778" y="404980"/>
            <a:ext cx="3020909" cy="1477328"/>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
        <p:nvSpPr>
          <p:cNvPr id="4" name="TextBox 3">
            <a:extLst>
              <a:ext uri="{FF2B5EF4-FFF2-40B4-BE49-F238E27FC236}">
                <a16:creationId xmlns:a16="http://schemas.microsoft.com/office/drawing/2014/main" id="{D4405820-6B71-1B99-40F6-AB965707392F}"/>
              </a:ext>
            </a:extLst>
          </p:cNvPr>
          <p:cNvSpPr txBox="1"/>
          <p:nvPr/>
        </p:nvSpPr>
        <p:spPr>
          <a:xfrm>
            <a:off x="2895916" y="13694"/>
            <a:ext cx="2968700" cy="1938992"/>
          </a:xfrm>
          <a:prstGeom prst="rect">
            <a:avLst/>
          </a:prstGeom>
          <a:noFill/>
        </p:spPr>
        <p:txBody>
          <a:bodyPr wrap="square">
            <a:spAutoFit/>
          </a:bodyPr>
          <a:lstStyle/>
          <a:p>
            <a:r>
              <a:rPr lang="en-US" sz="1200" b="1" dirty="0"/>
              <a:t>Class: Job</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company, job title, start year, and end year.</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job information in the format "Job Title (Company) </a:t>
            </a:r>
            <a:r>
              <a:rPr lang="en-US" sz="1200" dirty="0" err="1"/>
              <a:t>StartYear-EndYear</a:t>
            </a:r>
            <a:r>
              <a:rPr lang="en-US" sz="1200" dirty="0"/>
              <a:t>", for example: "Software Engineer (Microsoft) 2019-2022".</a:t>
            </a:r>
          </a:p>
        </p:txBody>
      </p:sp>
      <p:sp>
        <p:nvSpPr>
          <p:cNvPr id="5" name="TextBox 4">
            <a:extLst>
              <a:ext uri="{FF2B5EF4-FFF2-40B4-BE49-F238E27FC236}">
                <a16:creationId xmlns:a16="http://schemas.microsoft.com/office/drawing/2014/main" id="{9BCC7EB0-FC18-776F-D8F1-7A1476046C7B}"/>
              </a:ext>
            </a:extLst>
          </p:cNvPr>
          <p:cNvSpPr txBox="1"/>
          <p:nvPr/>
        </p:nvSpPr>
        <p:spPr>
          <a:xfrm>
            <a:off x="6040725" y="13694"/>
            <a:ext cx="2968701" cy="1754326"/>
          </a:xfrm>
          <a:prstGeom prst="rect">
            <a:avLst/>
          </a:prstGeom>
          <a:noFill/>
        </p:spPr>
        <p:txBody>
          <a:bodyPr wrap="square">
            <a:spAutoFit/>
          </a:bodyPr>
          <a:lstStyle/>
          <a:p>
            <a:r>
              <a:rPr lang="en-US" sz="1200" b="1" dirty="0"/>
              <a:t>Class: Resume</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person's name and a list of their jobs.</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resume, which shows the name first, followed by displaying each one of the jobs.</a:t>
            </a:r>
          </a:p>
        </p:txBody>
      </p:sp>
    </p:spTree>
    <p:extLst>
      <p:ext uri="{BB962C8B-B14F-4D97-AF65-F5344CB8AC3E}">
        <p14:creationId xmlns:p14="http://schemas.microsoft.com/office/powerpoint/2010/main" val="535896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b="1" dirty="0"/>
              <a:t>Design the Classes</a:t>
            </a:r>
          </a:p>
          <a:p>
            <a:pPr lvl="1"/>
            <a:r>
              <a:rPr lang="en-US" dirty="0"/>
              <a:t>Start the Project</a:t>
            </a:r>
          </a:p>
          <a:p>
            <a:pPr lvl="1"/>
            <a:r>
              <a:rPr lang="en-US" dirty="0"/>
              <a:t>Create the Job class</a:t>
            </a:r>
          </a:p>
          <a:p>
            <a:pPr lvl="1"/>
            <a:r>
              <a:rPr lang="en-US" dirty="0"/>
              <a:t>Test your Job class</a:t>
            </a:r>
          </a:p>
          <a:p>
            <a:pPr lvl="1"/>
            <a:r>
              <a:rPr lang="en-US" dirty="0"/>
              <a:t>Add a Display method to the Job class</a:t>
            </a:r>
          </a:p>
          <a:p>
            <a:pPr lvl="1"/>
            <a:r>
              <a:rPr lang="en-US" dirty="0"/>
              <a:t>Create the Resume class</a:t>
            </a:r>
          </a:p>
          <a:p>
            <a:pPr lvl="1"/>
            <a:r>
              <a:rPr lang="en-US"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sp>
        <p:nvSpPr>
          <p:cNvPr id="7" name="TextBox 6">
            <a:extLst>
              <a:ext uri="{FF2B5EF4-FFF2-40B4-BE49-F238E27FC236}">
                <a16:creationId xmlns:a16="http://schemas.microsoft.com/office/drawing/2014/main" id="{8370D48A-DECC-9047-D646-13A3C15954EF}"/>
              </a:ext>
            </a:extLst>
          </p:cNvPr>
          <p:cNvSpPr txBox="1"/>
          <p:nvPr/>
        </p:nvSpPr>
        <p:spPr>
          <a:xfrm>
            <a:off x="3408123" y="1552189"/>
            <a:ext cx="4112711" cy="2862322"/>
          </a:xfrm>
          <a:prstGeom prst="rect">
            <a:avLst/>
          </a:prstGeom>
          <a:noFill/>
        </p:spPr>
        <p:txBody>
          <a:bodyPr wrap="square">
            <a:spAutoFit/>
          </a:bodyPr>
          <a:lstStyle/>
          <a:p>
            <a:r>
              <a:rPr lang="en-US" b="1" dirty="0"/>
              <a:t>Class: Job</a:t>
            </a:r>
          </a:p>
          <a:p>
            <a:pPr>
              <a:buFont typeface="Arial" panose="020B0604020202020204" pitchFamily="34" charset="0"/>
              <a:buChar char="•"/>
            </a:pPr>
            <a:r>
              <a:rPr lang="en-US" dirty="0"/>
              <a:t>Responsibilities:</a:t>
            </a:r>
          </a:p>
          <a:p>
            <a:pPr marL="742950" lvl="1" indent="-285750">
              <a:buFont typeface="Arial" panose="020B0604020202020204" pitchFamily="34" charset="0"/>
              <a:buChar char="•"/>
            </a:pPr>
            <a:r>
              <a:rPr lang="en-US" dirty="0"/>
              <a:t>Keeps track of the company, job title, start year, and end year.</a:t>
            </a:r>
          </a:p>
          <a:p>
            <a:pPr>
              <a:buFont typeface="Arial" panose="020B0604020202020204" pitchFamily="34" charset="0"/>
              <a:buChar char="•"/>
            </a:pPr>
            <a:r>
              <a:rPr lang="en-US" dirty="0"/>
              <a:t>Behaviors:</a:t>
            </a:r>
          </a:p>
          <a:p>
            <a:pPr marL="742950" lvl="1" indent="-285750">
              <a:buFont typeface="Arial" panose="020B0604020202020204" pitchFamily="34" charset="0"/>
              <a:buChar char="•"/>
            </a:pPr>
            <a:r>
              <a:rPr lang="en-US" dirty="0"/>
              <a:t>Displays the job information in the format "Job Title (Company) </a:t>
            </a:r>
            <a:r>
              <a:rPr lang="en-US" dirty="0" err="1"/>
              <a:t>StartYear-EndYear</a:t>
            </a:r>
            <a:r>
              <a:rPr lang="en-US" dirty="0"/>
              <a:t>", for example: "Software Engineer (Microsoft) 2019-2022".</a:t>
            </a:r>
          </a:p>
        </p:txBody>
      </p:sp>
      <p:sp>
        <p:nvSpPr>
          <p:cNvPr id="9" name="TextBox 8">
            <a:extLst>
              <a:ext uri="{FF2B5EF4-FFF2-40B4-BE49-F238E27FC236}">
                <a16:creationId xmlns:a16="http://schemas.microsoft.com/office/drawing/2014/main" id="{E7160478-5933-2BDF-5369-88C84D15F3E0}"/>
              </a:ext>
            </a:extLst>
          </p:cNvPr>
          <p:cNvSpPr txBox="1"/>
          <p:nvPr/>
        </p:nvSpPr>
        <p:spPr>
          <a:xfrm>
            <a:off x="8079287" y="1601967"/>
            <a:ext cx="4112711" cy="2308324"/>
          </a:xfrm>
          <a:prstGeom prst="rect">
            <a:avLst/>
          </a:prstGeom>
          <a:noFill/>
        </p:spPr>
        <p:txBody>
          <a:bodyPr wrap="square">
            <a:spAutoFit/>
          </a:bodyPr>
          <a:lstStyle/>
          <a:p>
            <a:r>
              <a:rPr lang="en-US" b="1" dirty="0"/>
              <a:t>Class: Resume</a:t>
            </a:r>
          </a:p>
          <a:p>
            <a:pPr>
              <a:buFont typeface="Arial" panose="020B0604020202020204" pitchFamily="34" charset="0"/>
              <a:buChar char="•"/>
            </a:pPr>
            <a:r>
              <a:rPr lang="en-US" dirty="0"/>
              <a:t>Responsibilities:</a:t>
            </a:r>
          </a:p>
          <a:p>
            <a:pPr marL="742950" lvl="1" indent="-285750">
              <a:buFont typeface="Arial" panose="020B0604020202020204" pitchFamily="34" charset="0"/>
              <a:buChar char="•"/>
            </a:pPr>
            <a:r>
              <a:rPr lang="en-US" dirty="0"/>
              <a:t>Keeps track of the person's name and a list of their jobs.</a:t>
            </a:r>
          </a:p>
          <a:p>
            <a:pPr>
              <a:buFont typeface="Arial" panose="020B0604020202020204" pitchFamily="34" charset="0"/>
              <a:buChar char="•"/>
            </a:pPr>
            <a:r>
              <a:rPr lang="en-US" dirty="0"/>
              <a:t>Behaviors:</a:t>
            </a:r>
          </a:p>
          <a:p>
            <a:pPr marL="742950" lvl="1" indent="-285750">
              <a:buFont typeface="Arial" panose="020B0604020202020204" pitchFamily="34" charset="0"/>
              <a:buChar char="•"/>
            </a:pPr>
            <a:r>
              <a:rPr lang="en-US" dirty="0"/>
              <a:t>Displays the resume, which shows the name first, followed by displaying each one of the jobs.</a:t>
            </a:r>
          </a:p>
        </p:txBody>
      </p:sp>
      <p:pic>
        <p:nvPicPr>
          <p:cNvPr id="10" name="Picture 9">
            <a:extLst>
              <a:ext uri="{FF2B5EF4-FFF2-40B4-BE49-F238E27FC236}">
                <a16:creationId xmlns:a16="http://schemas.microsoft.com/office/drawing/2014/main" id="{0E7FC294-4342-3742-38B0-82FD8FCEEF39}"/>
              </a:ext>
            </a:extLst>
          </p:cNvPr>
          <p:cNvPicPr>
            <a:picLocks noChangeAspect="1"/>
          </p:cNvPicPr>
          <p:nvPr/>
        </p:nvPicPr>
        <p:blipFill>
          <a:blip r:embed="rId3"/>
          <a:stretch>
            <a:fillRect/>
          </a:stretch>
        </p:blipFill>
        <p:spPr>
          <a:xfrm>
            <a:off x="5464478" y="4429608"/>
            <a:ext cx="4404855" cy="2443489"/>
          </a:xfrm>
          <a:prstGeom prst="rect">
            <a:avLst/>
          </a:prstGeom>
        </p:spPr>
      </p:pic>
      <p:sp>
        <p:nvSpPr>
          <p:cNvPr id="5" name="TextBox 4">
            <a:extLst>
              <a:ext uri="{FF2B5EF4-FFF2-40B4-BE49-F238E27FC236}">
                <a16:creationId xmlns:a16="http://schemas.microsoft.com/office/drawing/2014/main" id="{069C1015-503D-8BD4-01F4-748AEF494EDE}"/>
              </a:ext>
            </a:extLst>
          </p:cNvPr>
          <p:cNvSpPr txBox="1"/>
          <p:nvPr/>
        </p:nvSpPr>
        <p:spPr>
          <a:xfrm>
            <a:off x="0" y="0"/>
            <a:ext cx="7625220" cy="369332"/>
          </a:xfrm>
          <a:prstGeom prst="rect">
            <a:avLst/>
          </a:prstGeom>
          <a:noFill/>
        </p:spPr>
        <p:txBody>
          <a:bodyPr wrap="square">
            <a:spAutoFit/>
          </a:bodyPr>
          <a:lstStyle/>
          <a:p>
            <a:r>
              <a:rPr lang="en-US" dirty="0">
                <a:hlinkClick r:id="rId4"/>
              </a:rPr>
              <a:t>https://byui-cse.github.io/cse210-course-2023/unit02/prepare.html</a:t>
            </a:r>
            <a:r>
              <a:rPr lang="en-US" dirty="0"/>
              <a:t> </a:t>
            </a:r>
          </a:p>
        </p:txBody>
      </p:sp>
      <p:sp>
        <p:nvSpPr>
          <p:cNvPr id="6" name="TextBox 5">
            <a:extLst>
              <a:ext uri="{FF2B5EF4-FFF2-40B4-BE49-F238E27FC236}">
                <a16:creationId xmlns:a16="http://schemas.microsoft.com/office/drawing/2014/main" id="{1782C558-0D32-094C-3EBC-2B42F4C917E1}"/>
              </a:ext>
            </a:extLst>
          </p:cNvPr>
          <p:cNvSpPr txBox="1"/>
          <p:nvPr/>
        </p:nvSpPr>
        <p:spPr>
          <a:xfrm>
            <a:off x="0" y="4638466"/>
            <a:ext cx="5378824" cy="923330"/>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Tree>
    <p:extLst>
      <p:ext uri="{BB962C8B-B14F-4D97-AF65-F5344CB8AC3E}">
        <p14:creationId xmlns:p14="http://schemas.microsoft.com/office/powerpoint/2010/main" val="41753333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sp>
        <p:nvSpPr>
          <p:cNvPr id="2" name="TextBox 1">
            <a:extLst>
              <a:ext uri="{FF2B5EF4-FFF2-40B4-BE49-F238E27FC236}">
                <a16:creationId xmlns:a16="http://schemas.microsoft.com/office/drawing/2014/main" id="{47AD5653-DEF7-BE03-423D-55FFBC68B552}"/>
              </a:ext>
            </a:extLst>
          </p:cNvPr>
          <p:cNvSpPr txBox="1"/>
          <p:nvPr/>
        </p:nvSpPr>
        <p:spPr>
          <a:xfrm>
            <a:off x="55778" y="404980"/>
            <a:ext cx="3020909" cy="1477328"/>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
        <p:nvSpPr>
          <p:cNvPr id="4" name="TextBox 3">
            <a:extLst>
              <a:ext uri="{FF2B5EF4-FFF2-40B4-BE49-F238E27FC236}">
                <a16:creationId xmlns:a16="http://schemas.microsoft.com/office/drawing/2014/main" id="{D4405820-6B71-1B99-40F6-AB965707392F}"/>
              </a:ext>
            </a:extLst>
          </p:cNvPr>
          <p:cNvSpPr txBox="1"/>
          <p:nvPr/>
        </p:nvSpPr>
        <p:spPr>
          <a:xfrm>
            <a:off x="2895916" y="13694"/>
            <a:ext cx="2968700" cy="1938992"/>
          </a:xfrm>
          <a:prstGeom prst="rect">
            <a:avLst/>
          </a:prstGeom>
          <a:noFill/>
        </p:spPr>
        <p:txBody>
          <a:bodyPr wrap="square">
            <a:spAutoFit/>
          </a:bodyPr>
          <a:lstStyle/>
          <a:p>
            <a:r>
              <a:rPr lang="en-US" sz="1200" b="1" dirty="0"/>
              <a:t>Class: Job</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company, job title, start year, and end year.</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job information in the format "Job Title (Company) </a:t>
            </a:r>
            <a:r>
              <a:rPr lang="en-US" sz="1200" dirty="0" err="1"/>
              <a:t>StartYear-EndYear</a:t>
            </a:r>
            <a:r>
              <a:rPr lang="en-US" sz="1200" dirty="0"/>
              <a:t>", for example: "Software Engineer (Microsoft) 2019-2022".</a:t>
            </a:r>
          </a:p>
        </p:txBody>
      </p:sp>
      <p:sp>
        <p:nvSpPr>
          <p:cNvPr id="5" name="TextBox 4">
            <a:extLst>
              <a:ext uri="{FF2B5EF4-FFF2-40B4-BE49-F238E27FC236}">
                <a16:creationId xmlns:a16="http://schemas.microsoft.com/office/drawing/2014/main" id="{9BCC7EB0-FC18-776F-D8F1-7A1476046C7B}"/>
              </a:ext>
            </a:extLst>
          </p:cNvPr>
          <p:cNvSpPr txBox="1"/>
          <p:nvPr/>
        </p:nvSpPr>
        <p:spPr>
          <a:xfrm>
            <a:off x="6040725" y="13694"/>
            <a:ext cx="2968701" cy="1754326"/>
          </a:xfrm>
          <a:prstGeom prst="rect">
            <a:avLst/>
          </a:prstGeom>
          <a:noFill/>
        </p:spPr>
        <p:txBody>
          <a:bodyPr wrap="square">
            <a:spAutoFit/>
          </a:bodyPr>
          <a:lstStyle/>
          <a:p>
            <a:r>
              <a:rPr lang="en-US" sz="1200" b="1" dirty="0"/>
              <a:t>Class: Resume</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person's name and a list of their jobs.</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resume, which shows the name first, followed by displaying each one of the jobs.</a:t>
            </a:r>
          </a:p>
        </p:txBody>
      </p:sp>
      <p:pic>
        <p:nvPicPr>
          <p:cNvPr id="9" name="Picture 8">
            <a:extLst>
              <a:ext uri="{FF2B5EF4-FFF2-40B4-BE49-F238E27FC236}">
                <a16:creationId xmlns:a16="http://schemas.microsoft.com/office/drawing/2014/main" id="{618DDE10-C6C0-303D-652E-70B2979C650E}"/>
              </a:ext>
            </a:extLst>
          </p:cNvPr>
          <p:cNvPicPr>
            <a:picLocks noChangeAspect="1"/>
          </p:cNvPicPr>
          <p:nvPr/>
        </p:nvPicPr>
        <p:blipFill>
          <a:blip r:embed="rId3"/>
          <a:stretch>
            <a:fillRect/>
          </a:stretch>
        </p:blipFill>
        <p:spPr>
          <a:xfrm>
            <a:off x="4227680" y="4948518"/>
            <a:ext cx="3049059" cy="1691393"/>
          </a:xfrm>
          <a:prstGeom prst="rect">
            <a:avLst/>
          </a:prstGeom>
        </p:spPr>
      </p:pic>
    </p:spTree>
    <p:extLst>
      <p:ext uri="{BB962C8B-B14F-4D97-AF65-F5344CB8AC3E}">
        <p14:creationId xmlns:p14="http://schemas.microsoft.com/office/powerpoint/2010/main" val="37359928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dirty="0"/>
              <a:t>Design the Classes</a:t>
            </a:r>
          </a:p>
          <a:p>
            <a:pPr lvl="1"/>
            <a:r>
              <a:rPr lang="en-US" b="1" dirty="0"/>
              <a:t>Start the Project</a:t>
            </a:r>
          </a:p>
          <a:p>
            <a:pPr lvl="1"/>
            <a:r>
              <a:rPr lang="en-US" dirty="0"/>
              <a:t>Create the Job class</a:t>
            </a:r>
          </a:p>
          <a:p>
            <a:pPr lvl="1"/>
            <a:r>
              <a:rPr lang="en-US" dirty="0"/>
              <a:t>Test your Job class</a:t>
            </a:r>
          </a:p>
          <a:p>
            <a:pPr lvl="1"/>
            <a:r>
              <a:rPr lang="en-US" dirty="0"/>
              <a:t>Add a Display method to the Job class</a:t>
            </a:r>
          </a:p>
          <a:p>
            <a:pPr lvl="1"/>
            <a:r>
              <a:rPr lang="en-US" dirty="0"/>
              <a:t>Create the Resume class</a:t>
            </a:r>
          </a:p>
          <a:p>
            <a:pPr lvl="1"/>
            <a:r>
              <a:rPr lang="en-US"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pic>
        <p:nvPicPr>
          <p:cNvPr id="10" name="Picture 9">
            <a:extLst>
              <a:ext uri="{FF2B5EF4-FFF2-40B4-BE49-F238E27FC236}">
                <a16:creationId xmlns:a16="http://schemas.microsoft.com/office/drawing/2014/main" id="{0E7FC294-4342-3742-38B0-82FD8FCEEF39}"/>
              </a:ext>
            </a:extLst>
          </p:cNvPr>
          <p:cNvPicPr>
            <a:picLocks noChangeAspect="1"/>
          </p:cNvPicPr>
          <p:nvPr/>
        </p:nvPicPr>
        <p:blipFill>
          <a:blip r:embed="rId3"/>
          <a:stretch>
            <a:fillRect/>
          </a:stretch>
        </p:blipFill>
        <p:spPr>
          <a:xfrm>
            <a:off x="8989930" y="184666"/>
            <a:ext cx="2363870" cy="1311301"/>
          </a:xfrm>
          <a:prstGeom prst="rect">
            <a:avLst/>
          </a:prstGeom>
        </p:spPr>
      </p:pic>
      <p:sp>
        <p:nvSpPr>
          <p:cNvPr id="5" name="TextBox 4">
            <a:extLst>
              <a:ext uri="{FF2B5EF4-FFF2-40B4-BE49-F238E27FC236}">
                <a16:creationId xmlns:a16="http://schemas.microsoft.com/office/drawing/2014/main" id="{0A475FAD-C6E2-AA67-FB26-F072B758EDCC}"/>
              </a:ext>
            </a:extLst>
          </p:cNvPr>
          <p:cNvSpPr txBox="1"/>
          <p:nvPr/>
        </p:nvSpPr>
        <p:spPr>
          <a:xfrm>
            <a:off x="0" y="0"/>
            <a:ext cx="7625220" cy="369332"/>
          </a:xfrm>
          <a:prstGeom prst="rect">
            <a:avLst/>
          </a:prstGeom>
          <a:noFill/>
        </p:spPr>
        <p:txBody>
          <a:bodyPr wrap="square">
            <a:spAutoFit/>
          </a:bodyPr>
          <a:lstStyle/>
          <a:p>
            <a:r>
              <a:rPr lang="en-US" dirty="0">
                <a:hlinkClick r:id="rId4"/>
              </a:rPr>
              <a:t>https://byui-cse.github.io/cse210-course-2023/unit02/prepare.html</a:t>
            </a:r>
            <a:r>
              <a:rPr lang="en-US" dirty="0"/>
              <a:t> </a:t>
            </a:r>
          </a:p>
        </p:txBody>
      </p:sp>
      <p:sp>
        <p:nvSpPr>
          <p:cNvPr id="8" name="TextBox 7">
            <a:extLst>
              <a:ext uri="{FF2B5EF4-FFF2-40B4-BE49-F238E27FC236}">
                <a16:creationId xmlns:a16="http://schemas.microsoft.com/office/drawing/2014/main" id="{25A05379-A7A8-5048-3501-4CC51A182C44}"/>
              </a:ext>
            </a:extLst>
          </p:cNvPr>
          <p:cNvSpPr txBox="1"/>
          <p:nvPr/>
        </p:nvSpPr>
        <p:spPr>
          <a:xfrm>
            <a:off x="4975965" y="2379603"/>
            <a:ext cx="6118964" cy="1754326"/>
          </a:xfrm>
          <a:prstGeom prst="rect">
            <a:avLst/>
          </a:prstGeom>
          <a:noFill/>
        </p:spPr>
        <p:txBody>
          <a:bodyPr wrap="square">
            <a:spAutoFit/>
          </a:bodyPr>
          <a:lstStyle/>
          <a:p>
            <a:pPr>
              <a:buFont typeface="+mj-lt"/>
              <a:buAutoNum type="arabicPeriod"/>
            </a:pPr>
            <a:r>
              <a:rPr lang="en-US" dirty="0"/>
              <a:t>Open the class project in VS Code.</a:t>
            </a:r>
          </a:p>
          <a:p>
            <a:pPr>
              <a:buFont typeface="+mj-lt"/>
              <a:buAutoNum type="arabicPeriod"/>
            </a:pPr>
            <a:r>
              <a:rPr lang="en-US" dirty="0"/>
              <a:t>Navigate to the Learning02 project in the prepare folder. Find the </a:t>
            </a:r>
            <a:r>
              <a:rPr lang="en-US" dirty="0" err="1"/>
              <a:t>Program.cs</a:t>
            </a:r>
            <a:r>
              <a:rPr lang="en-US" dirty="0"/>
              <a:t> file, which will be your entry point for the program.</a:t>
            </a:r>
          </a:p>
          <a:p>
            <a:pPr>
              <a:buFont typeface="+mj-lt"/>
              <a:buAutoNum type="arabicPeriod"/>
            </a:pPr>
            <a:r>
              <a:rPr lang="en-US" dirty="0"/>
              <a:t>Verify that you can run the project and see the beginning "Hello World" output.</a:t>
            </a:r>
          </a:p>
        </p:txBody>
      </p:sp>
      <p:sp>
        <p:nvSpPr>
          <p:cNvPr id="7" name="TextBox 6">
            <a:extLst>
              <a:ext uri="{FF2B5EF4-FFF2-40B4-BE49-F238E27FC236}">
                <a16:creationId xmlns:a16="http://schemas.microsoft.com/office/drawing/2014/main" id="{9CD30A87-228F-AA79-C43F-1206C51A4FD8}"/>
              </a:ext>
            </a:extLst>
          </p:cNvPr>
          <p:cNvSpPr txBox="1"/>
          <p:nvPr/>
        </p:nvSpPr>
        <p:spPr>
          <a:xfrm>
            <a:off x="2443779" y="3749457"/>
            <a:ext cx="6121100" cy="3108543"/>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400" b="0" dirty="0">
                <a:effectLst/>
                <a:latin typeface="Menlo" panose="020B0609030804020204" pitchFamily="49" charset="0"/>
              </a:rPr>
              <a:t>using System;</a:t>
            </a:r>
          </a:p>
          <a:p>
            <a:br>
              <a:rPr lang="en-US" sz="1400" b="0" dirty="0">
                <a:effectLst/>
                <a:latin typeface="Menlo" panose="020B0609030804020204" pitchFamily="49" charset="0"/>
              </a:rPr>
            </a:br>
            <a:r>
              <a:rPr lang="en-US" sz="1400" b="0" dirty="0">
                <a:effectLst/>
                <a:latin typeface="Menlo" panose="020B0609030804020204" pitchFamily="49" charset="0"/>
              </a:rPr>
              <a:t>class Program</a:t>
            </a:r>
          </a:p>
          <a:p>
            <a:r>
              <a:rPr lang="en-US" sz="1400" b="0" dirty="0">
                <a:effectLst/>
                <a:latin typeface="Menlo" panose="020B0609030804020204" pitchFamily="49" charset="0"/>
              </a:rPr>
              <a:t>{</a:t>
            </a:r>
          </a:p>
          <a:p>
            <a:r>
              <a:rPr lang="en-US" sz="1400" b="0" dirty="0">
                <a:effectLst/>
                <a:latin typeface="Menlo" panose="020B0609030804020204" pitchFamily="49" charset="0"/>
              </a:rPr>
              <a:t>static void Main(string[] </a:t>
            </a:r>
            <a:r>
              <a:rPr lang="en-US" sz="1400" b="0" dirty="0" err="1">
                <a:effectLst/>
                <a:latin typeface="Menlo" panose="020B0609030804020204" pitchFamily="49" charset="0"/>
              </a:rPr>
              <a:t>args</a:t>
            </a:r>
            <a:r>
              <a:rPr lang="en-US" sz="1400" b="0" dirty="0">
                <a:effectLst/>
                <a:latin typeface="Menlo" panose="020B0609030804020204" pitchFamily="49" charset="0"/>
              </a:rPr>
              <a:t>)</a:t>
            </a:r>
          </a:p>
          <a:p>
            <a:r>
              <a:rPr lang="en-US" sz="1400" b="0" dirty="0">
                <a:effectLst/>
                <a:latin typeface="Menlo" panose="020B0609030804020204" pitchFamily="49" charset="0"/>
              </a:rPr>
              <a:t>{</a:t>
            </a:r>
          </a:p>
          <a:p>
            <a:r>
              <a:rPr lang="en-US" sz="1400" b="0" dirty="0" err="1">
                <a:effectLst/>
                <a:latin typeface="Menlo" panose="020B0609030804020204" pitchFamily="49" charset="0"/>
              </a:rPr>
              <a:t>Console.WriteLine</a:t>
            </a:r>
            <a:r>
              <a:rPr lang="en-US" sz="1400" b="0" dirty="0">
                <a:effectLst/>
                <a:latin typeface="Menlo" panose="020B0609030804020204" pitchFamily="49" charset="0"/>
              </a:rPr>
              <a:t>("Hello Learning02 World!");</a:t>
            </a:r>
          </a:p>
          <a:p>
            <a:r>
              <a:rPr lang="en-US" sz="1400" b="0" dirty="0">
                <a:effectLst/>
                <a:latin typeface="Menlo" panose="020B0609030804020204" pitchFamily="49" charset="0"/>
              </a:rPr>
              <a:t>Job job = new Job();</a:t>
            </a:r>
          </a:p>
          <a:p>
            <a:r>
              <a:rPr lang="en-US" sz="1400" b="0" dirty="0" err="1">
                <a:effectLst/>
                <a:latin typeface="Menlo" panose="020B0609030804020204" pitchFamily="49" charset="0"/>
              </a:rPr>
              <a:t>job.display</a:t>
            </a:r>
            <a:r>
              <a:rPr lang="en-US" sz="1400" b="0" dirty="0">
                <a:effectLst/>
                <a:latin typeface="Menlo" panose="020B0609030804020204" pitchFamily="49" charset="0"/>
              </a:rPr>
              <a:t>();</a:t>
            </a:r>
          </a:p>
          <a:p>
            <a:r>
              <a:rPr lang="en-US" sz="1400" b="0" dirty="0" err="1">
                <a:effectLst/>
                <a:latin typeface="Menlo" panose="020B0609030804020204" pitchFamily="49" charset="0"/>
              </a:rPr>
              <a:t>bcNewClass</a:t>
            </a:r>
            <a:r>
              <a:rPr lang="en-US" sz="1400" b="0" dirty="0">
                <a:effectLst/>
                <a:latin typeface="Menlo" panose="020B0609030804020204" pitchFamily="49" charset="0"/>
              </a:rPr>
              <a:t> </a:t>
            </a:r>
            <a:r>
              <a:rPr lang="en-US" sz="1400" b="0" dirty="0" err="1">
                <a:effectLst/>
                <a:latin typeface="Menlo" panose="020B0609030804020204" pitchFamily="49" charset="0"/>
              </a:rPr>
              <a:t>nc</a:t>
            </a:r>
            <a:r>
              <a:rPr lang="en-US" sz="1400" b="0" dirty="0">
                <a:effectLst/>
                <a:latin typeface="Menlo" panose="020B0609030804020204" pitchFamily="49" charset="0"/>
              </a:rPr>
              <a:t> = new </a:t>
            </a:r>
            <a:r>
              <a:rPr lang="en-US" sz="1400" b="0" dirty="0" err="1">
                <a:effectLst/>
                <a:latin typeface="Menlo" panose="020B0609030804020204" pitchFamily="49" charset="0"/>
              </a:rPr>
              <a:t>bcNewClass</a:t>
            </a:r>
            <a:r>
              <a:rPr lang="en-US" sz="1400" b="0" dirty="0">
                <a:effectLst/>
                <a:latin typeface="Menlo" panose="020B0609030804020204" pitchFamily="49" charset="0"/>
              </a:rPr>
              <a:t>(); </a:t>
            </a:r>
          </a:p>
          <a:p>
            <a:r>
              <a:rPr lang="en-US" sz="1400" b="0" dirty="0">
                <a:effectLst/>
                <a:latin typeface="Menlo" panose="020B0609030804020204" pitchFamily="49" charset="0"/>
              </a:rPr>
              <a:t>}</a:t>
            </a:r>
          </a:p>
          <a:p>
            <a:br>
              <a:rPr lang="en-US" sz="1400" b="0" dirty="0">
                <a:effectLst/>
                <a:latin typeface="Menlo" panose="020B0609030804020204" pitchFamily="49" charset="0"/>
              </a:rPr>
            </a:br>
            <a:endParaRPr lang="en-US" sz="1400" b="0" dirty="0">
              <a:effectLst/>
              <a:latin typeface="Menlo" panose="020B0609030804020204" pitchFamily="49" charset="0"/>
            </a:endParaRPr>
          </a:p>
          <a:p>
            <a:r>
              <a:rPr lang="en-US" sz="1400" b="0" dirty="0">
                <a:effectLst/>
                <a:latin typeface="Menlo" panose="020B0609030804020204" pitchFamily="49" charset="0"/>
              </a:rPr>
              <a:t>}</a:t>
            </a:r>
          </a:p>
        </p:txBody>
      </p:sp>
    </p:spTree>
    <p:extLst>
      <p:ext uri="{BB962C8B-B14F-4D97-AF65-F5344CB8AC3E}">
        <p14:creationId xmlns:p14="http://schemas.microsoft.com/office/powerpoint/2010/main" val="21501585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A7178-545D-93B7-C822-570C03B30354}"/>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6916F1B0-3B78-A863-A952-8811C72F262B}"/>
              </a:ext>
            </a:extLst>
          </p:cNvPr>
          <p:cNvSpPr>
            <a:spLocks noGrp="1"/>
          </p:cNvSpPr>
          <p:nvPr>
            <p:ph sz="half" idx="1"/>
          </p:nvPr>
        </p:nvSpPr>
        <p:spPr/>
        <p:txBody>
          <a:bodyPr>
            <a:normAutofit lnSpcReduction="10000"/>
          </a:bodyPr>
          <a:lstStyle/>
          <a:p>
            <a:r>
              <a:rPr lang="en-US" b="1" dirty="0"/>
              <a:t>W03 Prepare: Learning Activity </a:t>
            </a:r>
          </a:p>
          <a:p>
            <a:pPr lvl="1"/>
            <a:r>
              <a:rPr lang="en-US" b="1" dirty="0"/>
              <a:t>Unit 02 Develop: Journal Program</a:t>
            </a:r>
          </a:p>
          <a:p>
            <a:r>
              <a:rPr lang="en-US" b="1" dirty="0"/>
              <a:t>W03 Team Activity: Designer </a:t>
            </a:r>
          </a:p>
          <a:p>
            <a:r>
              <a:rPr lang="en-US" b="1" dirty="0"/>
              <a:t>W03 Team Activity: Participation Report </a:t>
            </a:r>
          </a:p>
          <a:p>
            <a:endParaRPr lang="en-US" b="1" dirty="0"/>
          </a:p>
          <a:p>
            <a:r>
              <a:rPr lang="en-US" dirty="0"/>
              <a:t>W04 Team Activity—Code </a:t>
            </a:r>
            <a:r>
              <a:rPr lang="en-US" b="1" dirty="0"/>
              <a:t>Review</a:t>
            </a:r>
            <a:r>
              <a:rPr lang="en-US" dirty="0"/>
              <a:t> Participation Report </a:t>
            </a:r>
          </a:p>
          <a:p>
            <a:r>
              <a:rPr lang="en-US" dirty="0"/>
              <a:t>W04 Prove: Developer </a:t>
            </a:r>
          </a:p>
          <a:p>
            <a:r>
              <a:rPr lang="en-US" dirty="0"/>
              <a:t>W04 Prove: Articulate </a:t>
            </a:r>
          </a:p>
          <a:p>
            <a:endParaRPr lang="en-US" b="1" dirty="0"/>
          </a:p>
          <a:p>
            <a:endParaRPr lang="en-US" dirty="0"/>
          </a:p>
        </p:txBody>
      </p:sp>
      <p:sp>
        <p:nvSpPr>
          <p:cNvPr id="4" name="Content Placeholder 3">
            <a:extLst>
              <a:ext uri="{FF2B5EF4-FFF2-40B4-BE49-F238E27FC236}">
                <a16:creationId xmlns:a16="http://schemas.microsoft.com/office/drawing/2014/main" id="{C82AFF50-58DC-7CFB-D3C1-2590C1C0B1A0}"/>
              </a:ext>
            </a:extLst>
          </p:cNvPr>
          <p:cNvSpPr>
            <a:spLocks noGrp="1"/>
          </p:cNvSpPr>
          <p:nvPr>
            <p:ph sz="half" idx="2"/>
          </p:nvPr>
        </p:nvSpPr>
        <p:spPr/>
        <p:txBody>
          <a:bodyPr>
            <a:normAutofit lnSpcReduction="10000"/>
          </a:bodyPr>
          <a:lstStyle/>
          <a:p>
            <a:r>
              <a:rPr lang="en-US" dirty="0"/>
              <a:t>Schedule</a:t>
            </a:r>
          </a:p>
          <a:p>
            <a:pPr lvl="1"/>
            <a:r>
              <a:rPr lang="en-US" dirty="0"/>
              <a:t>Today: Overview of Module</a:t>
            </a:r>
          </a:p>
          <a:p>
            <a:pPr lvl="1"/>
            <a:r>
              <a:rPr lang="en-US" dirty="0"/>
              <a:t>This week: </a:t>
            </a:r>
          </a:p>
          <a:p>
            <a:pPr lvl="2"/>
            <a:r>
              <a:rPr lang="en-US" dirty="0"/>
              <a:t>Design: meet with your team</a:t>
            </a:r>
          </a:p>
          <a:p>
            <a:pPr lvl="2"/>
            <a:r>
              <a:rPr lang="en-US" dirty="0"/>
              <a:t>Start implementation</a:t>
            </a:r>
          </a:p>
          <a:p>
            <a:pPr lvl="1"/>
            <a:r>
              <a:rPr lang="en-US" dirty="0"/>
              <a:t>Next Tuesday: </a:t>
            </a:r>
          </a:p>
          <a:p>
            <a:pPr lvl="2"/>
            <a:r>
              <a:rPr lang="en-US" dirty="0"/>
              <a:t>Q&amp;A: Continue implementation</a:t>
            </a:r>
          </a:p>
          <a:p>
            <a:pPr lvl="1"/>
            <a:r>
              <a:rPr lang="en-US" dirty="0"/>
              <a:t>Next Thursday: </a:t>
            </a:r>
          </a:p>
          <a:p>
            <a:pPr lvl="2"/>
            <a:r>
              <a:rPr lang="en-US" dirty="0"/>
              <a:t>Review</a:t>
            </a:r>
          </a:p>
          <a:p>
            <a:pPr lvl="1"/>
            <a:r>
              <a:rPr lang="en-US" dirty="0"/>
              <a:t>Next Saturday: </a:t>
            </a:r>
          </a:p>
          <a:p>
            <a:pPr lvl="2"/>
            <a:r>
              <a:rPr lang="en-US" dirty="0"/>
              <a:t>Prove: Developer</a:t>
            </a:r>
          </a:p>
          <a:p>
            <a:pPr lvl="2"/>
            <a:r>
              <a:rPr lang="en-US" dirty="0"/>
              <a:t>Prove: Articulate</a:t>
            </a:r>
          </a:p>
        </p:txBody>
      </p:sp>
    </p:spTree>
    <p:extLst>
      <p:ext uri="{BB962C8B-B14F-4D97-AF65-F5344CB8AC3E}">
        <p14:creationId xmlns:p14="http://schemas.microsoft.com/office/powerpoint/2010/main" val="4550477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sp>
        <p:nvSpPr>
          <p:cNvPr id="2" name="TextBox 1">
            <a:extLst>
              <a:ext uri="{FF2B5EF4-FFF2-40B4-BE49-F238E27FC236}">
                <a16:creationId xmlns:a16="http://schemas.microsoft.com/office/drawing/2014/main" id="{47AD5653-DEF7-BE03-423D-55FFBC68B552}"/>
              </a:ext>
            </a:extLst>
          </p:cNvPr>
          <p:cNvSpPr txBox="1"/>
          <p:nvPr/>
        </p:nvSpPr>
        <p:spPr>
          <a:xfrm>
            <a:off x="55778" y="404980"/>
            <a:ext cx="3020909" cy="1477328"/>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
        <p:nvSpPr>
          <p:cNvPr id="4" name="TextBox 3">
            <a:extLst>
              <a:ext uri="{FF2B5EF4-FFF2-40B4-BE49-F238E27FC236}">
                <a16:creationId xmlns:a16="http://schemas.microsoft.com/office/drawing/2014/main" id="{D4405820-6B71-1B99-40F6-AB965707392F}"/>
              </a:ext>
            </a:extLst>
          </p:cNvPr>
          <p:cNvSpPr txBox="1"/>
          <p:nvPr/>
        </p:nvSpPr>
        <p:spPr>
          <a:xfrm>
            <a:off x="2895916" y="13694"/>
            <a:ext cx="2968700" cy="1938992"/>
          </a:xfrm>
          <a:prstGeom prst="rect">
            <a:avLst/>
          </a:prstGeom>
          <a:noFill/>
        </p:spPr>
        <p:txBody>
          <a:bodyPr wrap="square">
            <a:spAutoFit/>
          </a:bodyPr>
          <a:lstStyle/>
          <a:p>
            <a:r>
              <a:rPr lang="en-US" sz="1200" b="1" dirty="0"/>
              <a:t>Class: Job</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company, job title, start year, and end year.</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job information in the format "Job Title (Company) </a:t>
            </a:r>
            <a:r>
              <a:rPr lang="en-US" sz="1200" dirty="0" err="1"/>
              <a:t>StartYear-EndYear</a:t>
            </a:r>
            <a:r>
              <a:rPr lang="en-US" sz="1200" dirty="0"/>
              <a:t>", for example: "Software Engineer (Microsoft) 2019-2022".</a:t>
            </a:r>
          </a:p>
        </p:txBody>
      </p:sp>
      <p:sp>
        <p:nvSpPr>
          <p:cNvPr id="5" name="TextBox 4">
            <a:extLst>
              <a:ext uri="{FF2B5EF4-FFF2-40B4-BE49-F238E27FC236}">
                <a16:creationId xmlns:a16="http://schemas.microsoft.com/office/drawing/2014/main" id="{9BCC7EB0-FC18-776F-D8F1-7A1476046C7B}"/>
              </a:ext>
            </a:extLst>
          </p:cNvPr>
          <p:cNvSpPr txBox="1"/>
          <p:nvPr/>
        </p:nvSpPr>
        <p:spPr>
          <a:xfrm>
            <a:off x="6040725" y="13694"/>
            <a:ext cx="2968701" cy="1754326"/>
          </a:xfrm>
          <a:prstGeom prst="rect">
            <a:avLst/>
          </a:prstGeom>
          <a:noFill/>
        </p:spPr>
        <p:txBody>
          <a:bodyPr wrap="square">
            <a:spAutoFit/>
          </a:bodyPr>
          <a:lstStyle/>
          <a:p>
            <a:r>
              <a:rPr lang="en-US" sz="1200" b="1" dirty="0"/>
              <a:t>Class: Resume</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person's name and a list of their jobs.</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resume, which shows the name first, followed by displaying each one of the jobs.</a:t>
            </a:r>
          </a:p>
        </p:txBody>
      </p:sp>
      <p:pic>
        <p:nvPicPr>
          <p:cNvPr id="9" name="Picture 8">
            <a:extLst>
              <a:ext uri="{FF2B5EF4-FFF2-40B4-BE49-F238E27FC236}">
                <a16:creationId xmlns:a16="http://schemas.microsoft.com/office/drawing/2014/main" id="{618DDE10-C6C0-303D-652E-70B2979C650E}"/>
              </a:ext>
            </a:extLst>
          </p:cNvPr>
          <p:cNvPicPr>
            <a:picLocks noChangeAspect="1"/>
          </p:cNvPicPr>
          <p:nvPr/>
        </p:nvPicPr>
        <p:blipFill>
          <a:blip r:embed="rId3"/>
          <a:stretch>
            <a:fillRect/>
          </a:stretch>
        </p:blipFill>
        <p:spPr>
          <a:xfrm>
            <a:off x="4227680" y="4948518"/>
            <a:ext cx="3049059" cy="1691393"/>
          </a:xfrm>
          <a:prstGeom prst="rect">
            <a:avLst/>
          </a:prstGeom>
        </p:spPr>
      </p:pic>
      <p:sp>
        <p:nvSpPr>
          <p:cNvPr id="10" name="TextBox 9">
            <a:extLst>
              <a:ext uri="{FF2B5EF4-FFF2-40B4-BE49-F238E27FC236}">
                <a16:creationId xmlns:a16="http://schemas.microsoft.com/office/drawing/2014/main" id="{15A7AA97-4EF7-CBB2-F1B7-678C93994E84}"/>
              </a:ext>
            </a:extLst>
          </p:cNvPr>
          <p:cNvSpPr txBox="1"/>
          <p:nvPr/>
        </p:nvSpPr>
        <p:spPr>
          <a:xfrm>
            <a:off x="3867981" y="2376696"/>
            <a:ext cx="3768455" cy="2092881"/>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000" b="0" dirty="0">
                <a:effectLst/>
                <a:latin typeface="Menlo" panose="020B0609030804020204" pitchFamily="49" charset="0"/>
              </a:rPr>
              <a:t>using System;</a:t>
            </a:r>
          </a:p>
          <a:p>
            <a:br>
              <a:rPr lang="en-US" sz="1000" b="0" dirty="0">
                <a:effectLst/>
                <a:latin typeface="Menlo" panose="020B0609030804020204" pitchFamily="49" charset="0"/>
              </a:rPr>
            </a:br>
            <a:r>
              <a:rPr lang="en-US" sz="1000" b="0" dirty="0">
                <a:effectLst/>
                <a:latin typeface="Menlo" panose="020B0609030804020204" pitchFamily="49" charset="0"/>
              </a:rPr>
              <a:t>class Program</a:t>
            </a:r>
          </a:p>
          <a:p>
            <a:r>
              <a:rPr lang="en-US" sz="1000" b="0" dirty="0">
                <a:effectLst/>
                <a:latin typeface="Menlo" panose="020B0609030804020204" pitchFamily="49" charset="0"/>
              </a:rPr>
              <a:t>{</a:t>
            </a:r>
          </a:p>
          <a:p>
            <a:r>
              <a:rPr lang="en-US" sz="1000" b="0" dirty="0">
                <a:effectLst/>
                <a:latin typeface="Menlo" panose="020B0609030804020204" pitchFamily="49" charset="0"/>
              </a:rPr>
              <a:t>static void Main(string[] </a:t>
            </a:r>
            <a:r>
              <a:rPr lang="en-US" sz="1000" b="0" dirty="0" err="1">
                <a:effectLst/>
                <a:latin typeface="Menlo" panose="020B0609030804020204" pitchFamily="49" charset="0"/>
              </a:rPr>
              <a:t>args</a:t>
            </a:r>
            <a:r>
              <a:rPr lang="en-US" sz="1000" b="0" dirty="0">
                <a:effectLst/>
                <a:latin typeface="Menlo" panose="020B0609030804020204" pitchFamily="49" charset="0"/>
              </a:rPr>
              <a:t>)</a:t>
            </a:r>
          </a:p>
          <a:p>
            <a:r>
              <a:rPr lang="en-US" sz="1000" b="0" dirty="0">
                <a:effectLst/>
                <a:latin typeface="Menlo" panose="020B0609030804020204" pitchFamily="49" charset="0"/>
              </a:rPr>
              <a:t>{</a:t>
            </a:r>
          </a:p>
          <a:p>
            <a:r>
              <a:rPr lang="en-US" sz="1000" b="0" dirty="0" err="1">
                <a:effectLst/>
                <a:latin typeface="Menlo" panose="020B0609030804020204" pitchFamily="49" charset="0"/>
              </a:rPr>
              <a:t>Console.WriteLine</a:t>
            </a:r>
            <a:r>
              <a:rPr lang="en-US" sz="1000" b="0" dirty="0">
                <a:effectLst/>
                <a:latin typeface="Menlo" panose="020B0609030804020204" pitchFamily="49" charset="0"/>
              </a:rPr>
              <a:t>("Hello Learning02 World!");</a:t>
            </a:r>
          </a:p>
          <a:p>
            <a:r>
              <a:rPr lang="en-US" sz="1000" b="0" dirty="0">
                <a:effectLst/>
                <a:latin typeface="Menlo" panose="020B0609030804020204" pitchFamily="49" charset="0"/>
              </a:rPr>
              <a:t>Job job = new Job();</a:t>
            </a:r>
          </a:p>
          <a:p>
            <a:r>
              <a:rPr lang="en-US" sz="1000" b="0" dirty="0" err="1">
                <a:effectLst/>
                <a:latin typeface="Menlo" panose="020B0609030804020204" pitchFamily="49" charset="0"/>
              </a:rPr>
              <a:t>job.display</a:t>
            </a:r>
            <a:r>
              <a:rPr lang="en-US" sz="1000" b="0" dirty="0">
                <a:effectLst/>
                <a:latin typeface="Menlo" panose="020B0609030804020204" pitchFamily="49" charset="0"/>
              </a:rPr>
              <a:t>();</a:t>
            </a:r>
          </a:p>
          <a:p>
            <a:r>
              <a:rPr lang="en-US" sz="1000" b="0" dirty="0">
                <a:effectLst/>
                <a:latin typeface="Menlo" panose="020B0609030804020204" pitchFamily="49" charset="0"/>
              </a:rPr>
              <a:t>}</a:t>
            </a:r>
          </a:p>
          <a:p>
            <a:br>
              <a:rPr lang="en-US" sz="1000" b="0" dirty="0">
                <a:effectLst/>
                <a:latin typeface="Menlo" panose="020B0609030804020204" pitchFamily="49" charset="0"/>
              </a:rPr>
            </a:br>
            <a:endParaRPr lang="en-US" sz="1000" b="0" dirty="0">
              <a:effectLst/>
              <a:latin typeface="Menlo" panose="020B0609030804020204" pitchFamily="49" charset="0"/>
            </a:endParaRPr>
          </a:p>
          <a:p>
            <a:r>
              <a:rPr lang="en-US" sz="1000" b="0" dirty="0">
                <a:effectLst/>
                <a:latin typeface="Menlo" panose="020B0609030804020204" pitchFamily="49" charset="0"/>
              </a:rPr>
              <a:t>}</a:t>
            </a:r>
          </a:p>
        </p:txBody>
      </p:sp>
      <p:sp>
        <p:nvSpPr>
          <p:cNvPr id="11" name="Rectangle 10">
            <a:extLst>
              <a:ext uri="{FF2B5EF4-FFF2-40B4-BE49-F238E27FC236}">
                <a16:creationId xmlns:a16="http://schemas.microsoft.com/office/drawing/2014/main" id="{CEA63044-B426-14FF-130B-7E2C44F0AF49}"/>
              </a:ext>
            </a:extLst>
          </p:cNvPr>
          <p:cNvSpPr/>
          <p:nvPr/>
        </p:nvSpPr>
        <p:spPr>
          <a:xfrm>
            <a:off x="9595820" y="3022899"/>
            <a:ext cx="1635163" cy="2743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WriteLine</a:t>
            </a:r>
          </a:p>
        </p:txBody>
      </p:sp>
      <p:cxnSp>
        <p:nvCxnSpPr>
          <p:cNvPr id="13" name="Elbow Connector 12">
            <a:extLst>
              <a:ext uri="{FF2B5EF4-FFF2-40B4-BE49-F238E27FC236}">
                <a16:creationId xmlns:a16="http://schemas.microsoft.com/office/drawing/2014/main" id="{8E4DCCA1-D23D-11DD-DA3C-C8E4CE1D8235}"/>
              </a:ext>
            </a:extLst>
          </p:cNvPr>
          <p:cNvCxnSpPr>
            <a:endCxn id="11" idx="1"/>
          </p:cNvCxnSpPr>
          <p:nvPr/>
        </p:nvCxnSpPr>
        <p:spPr>
          <a:xfrm flipV="1">
            <a:off x="6476104" y="3160059"/>
            <a:ext cx="3119716" cy="306861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a:extLst>
              <a:ext uri="{FF2B5EF4-FFF2-40B4-BE49-F238E27FC236}">
                <a16:creationId xmlns:a16="http://schemas.microsoft.com/office/drawing/2014/main" id="{D190B07A-F3E2-CCF6-4C06-5482DCB3C531}"/>
              </a:ext>
            </a:extLst>
          </p:cNvPr>
          <p:cNvCxnSpPr>
            <a:cxnSpLocks/>
            <a:endCxn id="11" idx="1"/>
          </p:cNvCxnSpPr>
          <p:nvPr/>
        </p:nvCxnSpPr>
        <p:spPr>
          <a:xfrm flipV="1">
            <a:off x="5120640" y="3160059"/>
            <a:ext cx="4475180" cy="27243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a:extLst>
              <a:ext uri="{FF2B5EF4-FFF2-40B4-BE49-F238E27FC236}">
                <a16:creationId xmlns:a16="http://schemas.microsoft.com/office/drawing/2014/main" id="{7C5C145E-B90C-38CE-3D7E-B8D93A6173DD}"/>
              </a:ext>
            </a:extLst>
          </p:cNvPr>
          <p:cNvCxnSpPr>
            <a:cxnSpLocks/>
            <a:stCxn id="10" idx="3"/>
            <a:endCxn id="11" idx="1"/>
          </p:cNvCxnSpPr>
          <p:nvPr/>
        </p:nvCxnSpPr>
        <p:spPr>
          <a:xfrm flipV="1">
            <a:off x="7636436" y="3160059"/>
            <a:ext cx="1959384" cy="2630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287F793B-B970-57F2-B939-51DB7AC7068B}"/>
              </a:ext>
            </a:extLst>
          </p:cNvPr>
          <p:cNvSpPr/>
          <p:nvPr/>
        </p:nvSpPr>
        <p:spPr>
          <a:xfrm>
            <a:off x="2280444" y="3337560"/>
            <a:ext cx="1502484" cy="2447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job</a:t>
            </a:r>
          </a:p>
        </p:txBody>
      </p:sp>
      <p:sp>
        <p:nvSpPr>
          <p:cNvPr id="21" name="Rectangle 20">
            <a:extLst>
              <a:ext uri="{FF2B5EF4-FFF2-40B4-BE49-F238E27FC236}">
                <a16:creationId xmlns:a16="http://schemas.microsoft.com/office/drawing/2014/main" id="{6CD62315-3C90-336F-51C5-F1252B9C3694}"/>
              </a:ext>
            </a:extLst>
          </p:cNvPr>
          <p:cNvSpPr/>
          <p:nvPr/>
        </p:nvSpPr>
        <p:spPr>
          <a:xfrm>
            <a:off x="2267835" y="3677581"/>
            <a:ext cx="1502484" cy="2447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nc</a:t>
            </a:r>
            <a:endParaRPr lang="en-US" dirty="0"/>
          </a:p>
        </p:txBody>
      </p:sp>
    </p:spTree>
    <p:extLst>
      <p:ext uri="{BB962C8B-B14F-4D97-AF65-F5344CB8AC3E}">
        <p14:creationId xmlns:p14="http://schemas.microsoft.com/office/powerpoint/2010/main" val="21870822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dirty="0"/>
              <a:t>Design the Classes</a:t>
            </a:r>
          </a:p>
          <a:p>
            <a:pPr lvl="1"/>
            <a:r>
              <a:rPr lang="en-US" dirty="0"/>
              <a:t>Start the Project</a:t>
            </a:r>
          </a:p>
          <a:p>
            <a:pPr lvl="1"/>
            <a:r>
              <a:rPr lang="en-US" b="1" dirty="0"/>
              <a:t>Create the Job class</a:t>
            </a:r>
          </a:p>
          <a:p>
            <a:pPr lvl="1"/>
            <a:r>
              <a:rPr lang="en-US" dirty="0"/>
              <a:t>Test your Job class</a:t>
            </a:r>
          </a:p>
          <a:p>
            <a:pPr lvl="1"/>
            <a:r>
              <a:rPr lang="en-US" dirty="0"/>
              <a:t>Add a Display method to the Job class</a:t>
            </a:r>
          </a:p>
          <a:p>
            <a:pPr lvl="1"/>
            <a:r>
              <a:rPr lang="en-US" dirty="0"/>
              <a:t>Create the Resume class</a:t>
            </a:r>
          </a:p>
          <a:p>
            <a:pPr lvl="1"/>
            <a:r>
              <a:rPr lang="en-US"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pic>
        <p:nvPicPr>
          <p:cNvPr id="10" name="Picture 9">
            <a:extLst>
              <a:ext uri="{FF2B5EF4-FFF2-40B4-BE49-F238E27FC236}">
                <a16:creationId xmlns:a16="http://schemas.microsoft.com/office/drawing/2014/main" id="{0E7FC294-4342-3742-38B0-82FD8FCEEF39}"/>
              </a:ext>
            </a:extLst>
          </p:cNvPr>
          <p:cNvPicPr>
            <a:picLocks noChangeAspect="1"/>
          </p:cNvPicPr>
          <p:nvPr/>
        </p:nvPicPr>
        <p:blipFill>
          <a:blip r:embed="rId3"/>
          <a:stretch>
            <a:fillRect/>
          </a:stretch>
        </p:blipFill>
        <p:spPr>
          <a:xfrm>
            <a:off x="8989930" y="184666"/>
            <a:ext cx="2363870" cy="1311301"/>
          </a:xfrm>
          <a:prstGeom prst="rect">
            <a:avLst/>
          </a:prstGeom>
        </p:spPr>
      </p:pic>
      <p:sp>
        <p:nvSpPr>
          <p:cNvPr id="5" name="TextBox 4">
            <a:extLst>
              <a:ext uri="{FF2B5EF4-FFF2-40B4-BE49-F238E27FC236}">
                <a16:creationId xmlns:a16="http://schemas.microsoft.com/office/drawing/2014/main" id="{0A475FAD-C6E2-AA67-FB26-F072B758EDCC}"/>
              </a:ext>
            </a:extLst>
          </p:cNvPr>
          <p:cNvSpPr txBox="1"/>
          <p:nvPr/>
        </p:nvSpPr>
        <p:spPr>
          <a:xfrm>
            <a:off x="0" y="0"/>
            <a:ext cx="7625220" cy="369332"/>
          </a:xfrm>
          <a:prstGeom prst="rect">
            <a:avLst/>
          </a:prstGeom>
          <a:noFill/>
        </p:spPr>
        <p:txBody>
          <a:bodyPr wrap="square">
            <a:spAutoFit/>
          </a:bodyPr>
          <a:lstStyle/>
          <a:p>
            <a:r>
              <a:rPr lang="en-US" dirty="0">
                <a:hlinkClick r:id="rId4"/>
              </a:rPr>
              <a:t>https://byui-cse.github.io/cse210-course-2023/unit02/prepare.html</a:t>
            </a:r>
            <a:r>
              <a:rPr lang="en-US" dirty="0"/>
              <a:t> </a:t>
            </a:r>
          </a:p>
        </p:txBody>
      </p:sp>
      <p:sp>
        <p:nvSpPr>
          <p:cNvPr id="11" name="TextBox 10">
            <a:extLst>
              <a:ext uri="{FF2B5EF4-FFF2-40B4-BE49-F238E27FC236}">
                <a16:creationId xmlns:a16="http://schemas.microsoft.com/office/drawing/2014/main" id="{E0AA7DC2-5ADB-8DE4-220E-81EE83F35E24}"/>
              </a:ext>
            </a:extLst>
          </p:cNvPr>
          <p:cNvSpPr txBox="1"/>
          <p:nvPr/>
        </p:nvSpPr>
        <p:spPr>
          <a:xfrm>
            <a:off x="4700392" y="2303735"/>
            <a:ext cx="6118964" cy="2031325"/>
          </a:xfrm>
          <a:prstGeom prst="rect">
            <a:avLst/>
          </a:prstGeom>
          <a:noFill/>
        </p:spPr>
        <p:txBody>
          <a:bodyPr wrap="square">
            <a:spAutoFit/>
          </a:bodyPr>
          <a:lstStyle/>
          <a:p>
            <a:pPr>
              <a:buFont typeface="+mj-lt"/>
              <a:buAutoNum type="arabicPeriod"/>
            </a:pPr>
            <a:r>
              <a:rPr lang="en-US" dirty="0"/>
              <a:t>Create a new file for your job class. By convention this should be named </a:t>
            </a:r>
            <a:r>
              <a:rPr lang="en-US" b="1" dirty="0" err="1"/>
              <a:t>Job.cs</a:t>
            </a:r>
            <a:r>
              <a:rPr lang="en-US" b="1" dirty="0"/>
              <a:t> </a:t>
            </a:r>
            <a:r>
              <a:rPr lang="en-US" dirty="0"/>
              <a:t>.</a:t>
            </a:r>
          </a:p>
          <a:p>
            <a:pPr>
              <a:buFont typeface="+mj-lt"/>
              <a:buAutoNum type="arabicPeriod"/>
            </a:pPr>
            <a:r>
              <a:rPr lang="en-US" dirty="0"/>
              <a:t>Create the class (Hint this is the public class Job syntax).</a:t>
            </a:r>
          </a:p>
          <a:p>
            <a:pPr>
              <a:buFont typeface="+mj-lt"/>
              <a:buAutoNum type="arabicPeriod"/>
            </a:pPr>
            <a:r>
              <a:rPr lang="en-US" dirty="0"/>
              <a:t>Create </a:t>
            </a:r>
            <a:r>
              <a:rPr lang="en-US" b="1" dirty="0"/>
              <a:t>member variables </a:t>
            </a:r>
            <a:r>
              <a:rPr lang="en-US" dirty="0"/>
              <a:t>in the class for each element that this class should contain. By convention these member variables should begin with an underscore and a lowercase letter such as _</a:t>
            </a:r>
            <a:r>
              <a:rPr lang="en-US" dirty="0" err="1"/>
              <a:t>jobTitle</a:t>
            </a:r>
            <a:r>
              <a:rPr lang="en-US" dirty="0"/>
              <a:t> .</a:t>
            </a:r>
          </a:p>
        </p:txBody>
      </p:sp>
      <p:sp>
        <p:nvSpPr>
          <p:cNvPr id="7" name="TextBox 6">
            <a:extLst>
              <a:ext uri="{FF2B5EF4-FFF2-40B4-BE49-F238E27FC236}">
                <a16:creationId xmlns:a16="http://schemas.microsoft.com/office/drawing/2014/main" id="{46F7C9E3-A7E5-7F50-206E-E8139557D3C6}"/>
              </a:ext>
            </a:extLst>
          </p:cNvPr>
          <p:cNvSpPr txBox="1"/>
          <p:nvPr/>
        </p:nvSpPr>
        <p:spPr>
          <a:xfrm>
            <a:off x="3812610" y="4642009"/>
            <a:ext cx="6121100" cy="2031325"/>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400" b="0" dirty="0">
                <a:solidFill>
                  <a:srgbClr val="0000FF"/>
                </a:solidFill>
                <a:effectLst/>
                <a:latin typeface="Menlo" panose="020B0609030804020204" pitchFamily="49" charset="0"/>
              </a:rPr>
              <a:t>using</a:t>
            </a:r>
            <a:r>
              <a:rPr lang="en-US" sz="1400" b="0" dirty="0">
                <a:solidFill>
                  <a:srgbClr val="000000"/>
                </a:solidFill>
                <a:effectLst/>
                <a:latin typeface="Menlo" panose="020B0609030804020204" pitchFamily="49" charset="0"/>
              </a:rPr>
              <a:t> </a:t>
            </a:r>
            <a:r>
              <a:rPr lang="en-US" sz="1400" b="0" dirty="0">
                <a:solidFill>
                  <a:srgbClr val="222222"/>
                </a:solidFill>
                <a:effectLst/>
                <a:latin typeface="Menlo" panose="020B0609030804020204" pitchFamily="49" charset="0"/>
              </a:rPr>
              <a:t>System;</a:t>
            </a:r>
            <a:endParaRPr lang="en-US" sz="1400" b="0" dirty="0">
              <a:solidFill>
                <a:srgbClr val="000000"/>
              </a:solidFill>
              <a:effectLst/>
              <a:latin typeface="Menlo" panose="020B0609030804020204" pitchFamily="49" charset="0"/>
            </a:endParaRPr>
          </a:p>
          <a:p>
            <a:br>
              <a:rPr lang="en-US" sz="1400" b="0" dirty="0">
                <a:solidFill>
                  <a:srgbClr val="000000"/>
                </a:solidFill>
                <a:effectLst/>
                <a:latin typeface="Menlo" panose="020B0609030804020204" pitchFamily="49" charset="0"/>
              </a:rPr>
            </a:br>
            <a:r>
              <a:rPr lang="en-US" sz="1400" b="0" dirty="0">
                <a:solidFill>
                  <a:srgbClr val="0000FF"/>
                </a:solidFill>
                <a:effectLst/>
                <a:latin typeface="Menlo" panose="020B0609030804020204" pitchFamily="49" charset="0"/>
              </a:rPr>
              <a:t>public</a:t>
            </a:r>
            <a:r>
              <a:rPr lang="en-US" sz="1400" b="0" dirty="0">
                <a:solidFill>
                  <a:srgbClr val="000000"/>
                </a:solidFill>
                <a:effectLst/>
                <a:latin typeface="Menlo" panose="020B0609030804020204" pitchFamily="49" charset="0"/>
              </a:rPr>
              <a:t> </a:t>
            </a:r>
            <a:r>
              <a:rPr lang="en-US" sz="1400" b="0" dirty="0">
                <a:solidFill>
                  <a:srgbClr val="0000FF"/>
                </a:solidFill>
                <a:effectLst/>
                <a:latin typeface="Menlo" panose="020B0609030804020204" pitchFamily="49" charset="0"/>
              </a:rPr>
              <a:t>class</a:t>
            </a:r>
            <a:r>
              <a:rPr lang="en-US" sz="1400" b="0" dirty="0">
                <a:solidFill>
                  <a:srgbClr val="000000"/>
                </a:solidFill>
                <a:effectLst/>
                <a:latin typeface="Menlo" panose="020B0609030804020204" pitchFamily="49" charset="0"/>
              </a:rPr>
              <a:t> </a:t>
            </a:r>
            <a:r>
              <a:rPr lang="en-US" sz="1400" b="0" dirty="0">
                <a:solidFill>
                  <a:srgbClr val="267F99"/>
                </a:solidFill>
                <a:effectLst/>
                <a:latin typeface="Menlo" panose="020B0609030804020204" pitchFamily="49" charset="0"/>
              </a:rPr>
              <a:t>Job</a:t>
            </a:r>
            <a:endParaRPr lang="en-US" sz="1400" b="0" dirty="0">
              <a:solidFill>
                <a:srgbClr val="000000"/>
              </a:solidFill>
              <a:effectLst/>
              <a:latin typeface="Menlo" panose="020B0609030804020204" pitchFamily="49" charset="0"/>
            </a:endParaRPr>
          </a:p>
          <a:p>
            <a:r>
              <a:rPr lang="en-US" sz="1400" b="0" dirty="0">
                <a:solidFill>
                  <a:srgbClr val="222222"/>
                </a:solidFill>
                <a:effectLst/>
                <a:latin typeface="Menlo" panose="020B0609030804020204" pitchFamily="49" charset="0"/>
              </a:rPr>
              <a:t>{</a:t>
            </a:r>
            <a:endParaRPr lang="en-US" sz="1400" b="0" dirty="0">
              <a:solidFill>
                <a:srgbClr val="000000"/>
              </a:solidFill>
              <a:effectLst/>
              <a:latin typeface="Menlo" panose="020B0609030804020204" pitchFamily="49" charset="0"/>
            </a:endParaRPr>
          </a:p>
          <a:p>
            <a:r>
              <a:rPr lang="en-US" sz="1400" b="0" dirty="0">
                <a:solidFill>
                  <a:srgbClr val="0000FF"/>
                </a:solidFill>
                <a:effectLst/>
                <a:latin typeface="Menlo" panose="020B0609030804020204" pitchFamily="49" charset="0"/>
              </a:rPr>
              <a:t>public</a:t>
            </a:r>
            <a:r>
              <a:rPr lang="en-US" sz="1400" b="0" dirty="0">
                <a:solidFill>
                  <a:srgbClr val="000000"/>
                </a:solidFill>
                <a:effectLst/>
                <a:latin typeface="Menlo" panose="020B0609030804020204" pitchFamily="49" charset="0"/>
              </a:rPr>
              <a:t> </a:t>
            </a:r>
            <a:r>
              <a:rPr lang="en-US" sz="1400" b="0" dirty="0">
                <a:solidFill>
                  <a:srgbClr val="0000FF"/>
                </a:solidFill>
                <a:effectLst/>
                <a:latin typeface="Menlo" panose="020B0609030804020204" pitchFamily="49" charset="0"/>
              </a:rPr>
              <a:t>void</a:t>
            </a:r>
            <a:r>
              <a:rPr lang="en-US" sz="1400" b="0" dirty="0">
                <a:solidFill>
                  <a:srgbClr val="000000"/>
                </a:solidFill>
                <a:effectLst/>
                <a:latin typeface="Menlo" panose="020B0609030804020204" pitchFamily="49" charset="0"/>
              </a:rPr>
              <a:t> </a:t>
            </a:r>
            <a:r>
              <a:rPr lang="en-US" sz="1400" b="0" dirty="0">
                <a:solidFill>
                  <a:srgbClr val="795E26"/>
                </a:solidFill>
                <a:effectLst/>
                <a:latin typeface="Menlo" panose="020B0609030804020204" pitchFamily="49" charset="0"/>
              </a:rPr>
              <a:t>display</a:t>
            </a:r>
            <a:r>
              <a:rPr lang="en-US" sz="1400" b="0" dirty="0">
                <a:solidFill>
                  <a:srgbClr val="222222"/>
                </a:solidFill>
                <a:effectLst/>
                <a:latin typeface="Menlo" panose="020B0609030804020204" pitchFamily="49" charset="0"/>
              </a:rPr>
              <a:t>()</a:t>
            </a:r>
            <a:endParaRPr lang="en-US" sz="1400" b="0" dirty="0">
              <a:solidFill>
                <a:srgbClr val="000000"/>
              </a:solidFill>
              <a:effectLst/>
              <a:latin typeface="Menlo" panose="020B0609030804020204" pitchFamily="49" charset="0"/>
            </a:endParaRPr>
          </a:p>
          <a:p>
            <a:r>
              <a:rPr lang="en-US" sz="1400" b="0" dirty="0">
                <a:solidFill>
                  <a:srgbClr val="222222"/>
                </a:solidFill>
                <a:effectLst/>
                <a:latin typeface="Menlo" panose="020B0609030804020204" pitchFamily="49" charset="0"/>
              </a:rPr>
              <a:t>{</a:t>
            </a:r>
            <a:endParaRPr lang="en-US" sz="1400" b="0" dirty="0">
              <a:solidFill>
                <a:srgbClr val="000000"/>
              </a:solidFill>
              <a:effectLst/>
              <a:latin typeface="Menlo" panose="020B0609030804020204" pitchFamily="49" charset="0"/>
            </a:endParaRPr>
          </a:p>
          <a:p>
            <a:r>
              <a:rPr lang="en-US" sz="1400" b="0" dirty="0" err="1">
                <a:solidFill>
                  <a:srgbClr val="267F99"/>
                </a:solidFill>
                <a:effectLst/>
                <a:latin typeface="Menlo" panose="020B0609030804020204" pitchFamily="49" charset="0"/>
              </a:rPr>
              <a:t>Console</a:t>
            </a:r>
            <a:r>
              <a:rPr lang="en-US" sz="1400" b="0" dirty="0" err="1">
                <a:solidFill>
                  <a:srgbClr val="000000"/>
                </a:solidFill>
                <a:effectLst/>
                <a:latin typeface="Menlo" panose="020B0609030804020204" pitchFamily="49" charset="0"/>
              </a:rPr>
              <a:t>.</a:t>
            </a:r>
            <a:r>
              <a:rPr lang="en-US" sz="1400" b="0" dirty="0" err="1">
                <a:solidFill>
                  <a:srgbClr val="795E26"/>
                </a:solidFill>
                <a:effectLst/>
                <a:latin typeface="Menlo" panose="020B0609030804020204" pitchFamily="49" charset="0"/>
              </a:rPr>
              <a:t>WriteLine</a:t>
            </a:r>
            <a:r>
              <a:rPr lang="en-US" sz="1400" b="0" dirty="0">
                <a:solidFill>
                  <a:srgbClr val="222222"/>
                </a:solidFill>
                <a:effectLst/>
                <a:latin typeface="Menlo" panose="020B0609030804020204" pitchFamily="49" charset="0"/>
              </a:rPr>
              <a:t>(</a:t>
            </a:r>
            <a:r>
              <a:rPr lang="en-US" sz="1400" b="0" dirty="0">
                <a:solidFill>
                  <a:srgbClr val="A31515"/>
                </a:solidFill>
                <a:effectLst/>
                <a:latin typeface="Menlo" panose="020B0609030804020204" pitchFamily="49" charset="0"/>
              </a:rPr>
              <a:t>"Job Hello Learning02 World!"</a:t>
            </a:r>
            <a:r>
              <a:rPr lang="en-US" sz="1400" b="0" dirty="0">
                <a:solidFill>
                  <a:srgbClr val="222222"/>
                </a:solidFill>
                <a:effectLst/>
                <a:latin typeface="Menlo" panose="020B0609030804020204" pitchFamily="49" charset="0"/>
              </a:rPr>
              <a:t>);</a:t>
            </a:r>
            <a:endParaRPr lang="en-US" sz="1400" b="0" dirty="0">
              <a:solidFill>
                <a:srgbClr val="000000"/>
              </a:solidFill>
              <a:effectLst/>
              <a:latin typeface="Menlo" panose="020B0609030804020204" pitchFamily="49" charset="0"/>
            </a:endParaRPr>
          </a:p>
          <a:p>
            <a:r>
              <a:rPr lang="en-US" sz="1400" b="0" dirty="0">
                <a:solidFill>
                  <a:srgbClr val="222222"/>
                </a:solidFill>
                <a:effectLst/>
                <a:latin typeface="Menlo" panose="020B0609030804020204" pitchFamily="49" charset="0"/>
              </a:rPr>
              <a:t>}</a:t>
            </a:r>
            <a:endParaRPr lang="en-US" sz="1400" b="0" dirty="0">
              <a:solidFill>
                <a:srgbClr val="000000"/>
              </a:solidFill>
              <a:effectLst/>
              <a:latin typeface="Menlo" panose="020B0609030804020204" pitchFamily="49" charset="0"/>
            </a:endParaRPr>
          </a:p>
          <a:p>
            <a:r>
              <a:rPr lang="en-US" sz="1400" b="0" dirty="0">
                <a:solidFill>
                  <a:srgbClr val="222222"/>
                </a:solidFill>
                <a:effectLst/>
                <a:latin typeface="Menlo" panose="020B0609030804020204" pitchFamily="49" charset="0"/>
              </a:rPr>
              <a:t>}</a:t>
            </a:r>
            <a:endParaRPr lang="en-US" sz="1400" b="0" dirty="0">
              <a:solidFill>
                <a:srgbClr val="000000"/>
              </a:solidFill>
              <a:effectLst/>
              <a:latin typeface="Menlo" panose="020B0609030804020204" pitchFamily="49" charset="0"/>
            </a:endParaRPr>
          </a:p>
        </p:txBody>
      </p:sp>
    </p:spTree>
    <p:extLst>
      <p:ext uri="{BB962C8B-B14F-4D97-AF65-F5344CB8AC3E}">
        <p14:creationId xmlns:p14="http://schemas.microsoft.com/office/powerpoint/2010/main" val="7108007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dirty="0"/>
              <a:t>Design the Classes</a:t>
            </a:r>
          </a:p>
          <a:p>
            <a:pPr lvl="1"/>
            <a:r>
              <a:rPr lang="en-US" dirty="0"/>
              <a:t>Start the Project</a:t>
            </a:r>
          </a:p>
          <a:p>
            <a:pPr lvl="1"/>
            <a:r>
              <a:rPr lang="en-US" dirty="0"/>
              <a:t>Create the Job class</a:t>
            </a:r>
          </a:p>
          <a:p>
            <a:pPr lvl="1"/>
            <a:r>
              <a:rPr lang="en-US" b="1" dirty="0"/>
              <a:t>Test your Job class</a:t>
            </a:r>
          </a:p>
          <a:p>
            <a:pPr lvl="1"/>
            <a:r>
              <a:rPr lang="en-US" dirty="0"/>
              <a:t>Add a Display method to the Job class</a:t>
            </a:r>
          </a:p>
          <a:p>
            <a:pPr lvl="1"/>
            <a:r>
              <a:rPr lang="en-US" dirty="0"/>
              <a:t>Create the Resume class</a:t>
            </a:r>
          </a:p>
          <a:p>
            <a:pPr lvl="1"/>
            <a:r>
              <a:rPr lang="en-US"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pic>
        <p:nvPicPr>
          <p:cNvPr id="10" name="Picture 9">
            <a:extLst>
              <a:ext uri="{FF2B5EF4-FFF2-40B4-BE49-F238E27FC236}">
                <a16:creationId xmlns:a16="http://schemas.microsoft.com/office/drawing/2014/main" id="{0E7FC294-4342-3742-38B0-82FD8FCEEF39}"/>
              </a:ext>
            </a:extLst>
          </p:cNvPr>
          <p:cNvPicPr>
            <a:picLocks noChangeAspect="1"/>
          </p:cNvPicPr>
          <p:nvPr/>
        </p:nvPicPr>
        <p:blipFill>
          <a:blip r:embed="rId3"/>
          <a:stretch>
            <a:fillRect/>
          </a:stretch>
        </p:blipFill>
        <p:spPr>
          <a:xfrm>
            <a:off x="8989930" y="184666"/>
            <a:ext cx="2363870" cy="1311301"/>
          </a:xfrm>
          <a:prstGeom prst="rect">
            <a:avLst/>
          </a:prstGeom>
        </p:spPr>
      </p:pic>
      <p:sp>
        <p:nvSpPr>
          <p:cNvPr id="5" name="TextBox 4">
            <a:extLst>
              <a:ext uri="{FF2B5EF4-FFF2-40B4-BE49-F238E27FC236}">
                <a16:creationId xmlns:a16="http://schemas.microsoft.com/office/drawing/2014/main" id="{0A475FAD-C6E2-AA67-FB26-F072B758EDCC}"/>
              </a:ext>
            </a:extLst>
          </p:cNvPr>
          <p:cNvSpPr txBox="1"/>
          <p:nvPr/>
        </p:nvSpPr>
        <p:spPr>
          <a:xfrm>
            <a:off x="0" y="0"/>
            <a:ext cx="7625220" cy="369332"/>
          </a:xfrm>
          <a:prstGeom prst="rect">
            <a:avLst/>
          </a:prstGeom>
          <a:noFill/>
        </p:spPr>
        <p:txBody>
          <a:bodyPr wrap="square">
            <a:spAutoFit/>
          </a:bodyPr>
          <a:lstStyle/>
          <a:p>
            <a:r>
              <a:rPr lang="en-US" dirty="0">
                <a:hlinkClick r:id="rId4"/>
              </a:rPr>
              <a:t>https://byui-cse.github.io/cse210-course-2023/unit02/prepare.html</a:t>
            </a:r>
            <a:r>
              <a:rPr lang="en-US" dirty="0"/>
              <a:t> </a:t>
            </a:r>
          </a:p>
        </p:txBody>
      </p:sp>
      <p:sp>
        <p:nvSpPr>
          <p:cNvPr id="11" name="TextBox 10">
            <a:extLst>
              <a:ext uri="{FF2B5EF4-FFF2-40B4-BE49-F238E27FC236}">
                <a16:creationId xmlns:a16="http://schemas.microsoft.com/office/drawing/2014/main" id="{E0AA7DC2-5ADB-8DE4-220E-81EE83F35E24}"/>
              </a:ext>
            </a:extLst>
          </p:cNvPr>
          <p:cNvSpPr txBox="1"/>
          <p:nvPr/>
        </p:nvSpPr>
        <p:spPr>
          <a:xfrm>
            <a:off x="4700392" y="2303735"/>
            <a:ext cx="6118964" cy="2585323"/>
          </a:xfrm>
          <a:prstGeom prst="rect">
            <a:avLst/>
          </a:prstGeom>
          <a:noFill/>
        </p:spPr>
        <p:txBody>
          <a:bodyPr wrap="square">
            <a:spAutoFit/>
          </a:bodyPr>
          <a:lstStyle/>
          <a:p>
            <a:pPr>
              <a:buFont typeface="+mj-lt"/>
              <a:buAutoNum type="arabicPeriod"/>
            </a:pPr>
            <a:r>
              <a:rPr lang="en-US" dirty="0"/>
              <a:t>Back in your </a:t>
            </a:r>
            <a:r>
              <a:rPr lang="en-US" dirty="0" err="1"/>
              <a:t>Program.cs</a:t>
            </a:r>
            <a:r>
              <a:rPr lang="en-US" dirty="0"/>
              <a:t> file, add code to your Main function.</a:t>
            </a:r>
          </a:p>
          <a:p>
            <a:pPr>
              <a:buFont typeface="+mj-lt"/>
              <a:buAutoNum type="arabicPeriod"/>
            </a:pPr>
            <a:r>
              <a:rPr lang="en-US" dirty="0"/>
              <a:t>Create a new job instance named job1 .</a:t>
            </a:r>
          </a:p>
          <a:p>
            <a:pPr>
              <a:buFont typeface="+mj-lt"/>
              <a:buAutoNum type="arabicPeriod"/>
            </a:pPr>
            <a:r>
              <a:rPr lang="en-US" dirty="0"/>
              <a:t>Set the member variables using the dot notation (for example, </a:t>
            </a:r>
            <a:r>
              <a:rPr lang="en-US" b="1" dirty="0"/>
              <a:t>job1._jobTitle = "Software Engineer</a:t>
            </a:r>
            <a:r>
              <a:rPr lang="en-US" dirty="0"/>
              <a:t>";</a:t>
            </a:r>
          </a:p>
          <a:p>
            <a:pPr>
              <a:buFont typeface="+mj-lt"/>
              <a:buAutoNum type="arabicPeriod"/>
            </a:pPr>
            <a:r>
              <a:rPr lang="en-US" dirty="0"/>
              <a:t>Verify that you can display the company of this job on the screen, again using the dot notation to access the member variable.</a:t>
            </a:r>
          </a:p>
          <a:p>
            <a:pPr>
              <a:buFont typeface="+mj-lt"/>
              <a:buAutoNum type="arabicPeriod"/>
            </a:pPr>
            <a:r>
              <a:rPr lang="en-US" b="1" dirty="0"/>
              <a:t>Create a second </a:t>
            </a:r>
            <a:r>
              <a:rPr lang="en-US" dirty="0"/>
              <a:t>job, set its variables, display this company on the screen as well.</a:t>
            </a:r>
          </a:p>
        </p:txBody>
      </p:sp>
      <p:pic>
        <p:nvPicPr>
          <p:cNvPr id="6" name="Picture 5">
            <a:extLst>
              <a:ext uri="{FF2B5EF4-FFF2-40B4-BE49-F238E27FC236}">
                <a16:creationId xmlns:a16="http://schemas.microsoft.com/office/drawing/2014/main" id="{24B3EB74-0329-42C3-A499-C8B1AFC193A8}"/>
              </a:ext>
            </a:extLst>
          </p:cNvPr>
          <p:cNvPicPr>
            <a:picLocks noChangeAspect="1"/>
          </p:cNvPicPr>
          <p:nvPr/>
        </p:nvPicPr>
        <p:blipFill>
          <a:blip r:embed="rId5"/>
          <a:stretch>
            <a:fillRect/>
          </a:stretch>
        </p:blipFill>
        <p:spPr>
          <a:xfrm>
            <a:off x="6476391" y="5054861"/>
            <a:ext cx="2070100" cy="1282700"/>
          </a:xfrm>
          <a:prstGeom prst="rect">
            <a:avLst/>
          </a:prstGeom>
        </p:spPr>
      </p:pic>
    </p:spTree>
    <p:extLst>
      <p:ext uri="{BB962C8B-B14F-4D97-AF65-F5344CB8AC3E}">
        <p14:creationId xmlns:p14="http://schemas.microsoft.com/office/powerpoint/2010/main" val="4147832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sp>
        <p:nvSpPr>
          <p:cNvPr id="2" name="TextBox 1">
            <a:extLst>
              <a:ext uri="{FF2B5EF4-FFF2-40B4-BE49-F238E27FC236}">
                <a16:creationId xmlns:a16="http://schemas.microsoft.com/office/drawing/2014/main" id="{47AD5653-DEF7-BE03-423D-55FFBC68B552}"/>
              </a:ext>
            </a:extLst>
          </p:cNvPr>
          <p:cNvSpPr txBox="1"/>
          <p:nvPr/>
        </p:nvSpPr>
        <p:spPr>
          <a:xfrm>
            <a:off x="55778" y="404980"/>
            <a:ext cx="3020909" cy="1477328"/>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
        <p:nvSpPr>
          <p:cNvPr id="4" name="TextBox 3">
            <a:extLst>
              <a:ext uri="{FF2B5EF4-FFF2-40B4-BE49-F238E27FC236}">
                <a16:creationId xmlns:a16="http://schemas.microsoft.com/office/drawing/2014/main" id="{D4405820-6B71-1B99-40F6-AB965707392F}"/>
              </a:ext>
            </a:extLst>
          </p:cNvPr>
          <p:cNvSpPr txBox="1"/>
          <p:nvPr/>
        </p:nvSpPr>
        <p:spPr>
          <a:xfrm>
            <a:off x="2895916" y="13694"/>
            <a:ext cx="2968700" cy="1938992"/>
          </a:xfrm>
          <a:prstGeom prst="rect">
            <a:avLst/>
          </a:prstGeom>
          <a:noFill/>
        </p:spPr>
        <p:txBody>
          <a:bodyPr wrap="square">
            <a:spAutoFit/>
          </a:bodyPr>
          <a:lstStyle/>
          <a:p>
            <a:r>
              <a:rPr lang="en-US" sz="1200" b="1" dirty="0"/>
              <a:t>Class: Job</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company, job title, start year, and end year.</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job information in the format "Job Title (Company) </a:t>
            </a:r>
            <a:r>
              <a:rPr lang="en-US" sz="1200" dirty="0" err="1"/>
              <a:t>StartYear-EndYear</a:t>
            </a:r>
            <a:r>
              <a:rPr lang="en-US" sz="1200" dirty="0"/>
              <a:t>", for example: "Software Engineer (Microsoft) 2019-2022".</a:t>
            </a:r>
          </a:p>
        </p:txBody>
      </p:sp>
      <p:sp>
        <p:nvSpPr>
          <p:cNvPr id="5" name="TextBox 4">
            <a:extLst>
              <a:ext uri="{FF2B5EF4-FFF2-40B4-BE49-F238E27FC236}">
                <a16:creationId xmlns:a16="http://schemas.microsoft.com/office/drawing/2014/main" id="{9BCC7EB0-FC18-776F-D8F1-7A1476046C7B}"/>
              </a:ext>
            </a:extLst>
          </p:cNvPr>
          <p:cNvSpPr txBox="1"/>
          <p:nvPr/>
        </p:nvSpPr>
        <p:spPr>
          <a:xfrm>
            <a:off x="6040725" y="13694"/>
            <a:ext cx="2968701" cy="1754326"/>
          </a:xfrm>
          <a:prstGeom prst="rect">
            <a:avLst/>
          </a:prstGeom>
          <a:noFill/>
        </p:spPr>
        <p:txBody>
          <a:bodyPr wrap="square">
            <a:spAutoFit/>
          </a:bodyPr>
          <a:lstStyle/>
          <a:p>
            <a:r>
              <a:rPr lang="en-US" sz="1200" b="1" dirty="0"/>
              <a:t>Class: Resume</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person's name and a list of their jobs.</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resume, which shows the name first, followed by displaying each one of the jobs.</a:t>
            </a:r>
          </a:p>
        </p:txBody>
      </p:sp>
      <p:pic>
        <p:nvPicPr>
          <p:cNvPr id="9" name="Picture 8">
            <a:extLst>
              <a:ext uri="{FF2B5EF4-FFF2-40B4-BE49-F238E27FC236}">
                <a16:creationId xmlns:a16="http://schemas.microsoft.com/office/drawing/2014/main" id="{618DDE10-C6C0-303D-652E-70B2979C650E}"/>
              </a:ext>
            </a:extLst>
          </p:cNvPr>
          <p:cNvPicPr>
            <a:picLocks noChangeAspect="1"/>
          </p:cNvPicPr>
          <p:nvPr/>
        </p:nvPicPr>
        <p:blipFill>
          <a:blip r:embed="rId3"/>
          <a:stretch>
            <a:fillRect/>
          </a:stretch>
        </p:blipFill>
        <p:spPr>
          <a:xfrm>
            <a:off x="4227680" y="4948518"/>
            <a:ext cx="3049059" cy="1691393"/>
          </a:xfrm>
          <a:prstGeom prst="rect">
            <a:avLst/>
          </a:prstGeom>
        </p:spPr>
      </p:pic>
      <p:sp>
        <p:nvSpPr>
          <p:cNvPr id="10" name="TextBox 9">
            <a:extLst>
              <a:ext uri="{FF2B5EF4-FFF2-40B4-BE49-F238E27FC236}">
                <a16:creationId xmlns:a16="http://schemas.microsoft.com/office/drawing/2014/main" id="{15A7AA97-4EF7-CBB2-F1B7-678C93994E84}"/>
              </a:ext>
            </a:extLst>
          </p:cNvPr>
          <p:cNvSpPr txBox="1"/>
          <p:nvPr/>
        </p:nvSpPr>
        <p:spPr>
          <a:xfrm>
            <a:off x="3867981" y="2376696"/>
            <a:ext cx="3768455" cy="2092881"/>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000" b="0" dirty="0">
                <a:effectLst/>
                <a:latin typeface="Menlo" panose="020B0609030804020204" pitchFamily="49" charset="0"/>
              </a:rPr>
              <a:t>using System;</a:t>
            </a:r>
          </a:p>
          <a:p>
            <a:br>
              <a:rPr lang="en-US" sz="1000" b="0" dirty="0">
                <a:effectLst/>
                <a:latin typeface="Menlo" panose="020B0609030804020204" pitchFamily="49" charset="0"/>
              </a:rPr>
            </a:br>
            <a:r>
              <a:rPr lang="en-US" sz="1000" b="0" dirty="0">
                <a:effectLst/>
                <a:latin typeface="Menlo" panose="020B0609030804020204" pitchFamily="49" charset="0"/>
              </a:rPr>
              <a:t>class Program</a:t>
            </a:r>
          </a:p>
          <a:p>
            <a:r>
              <a:rPr lang="en-US" sz="1000" b="0" dirty="0">
                <a:effectLst/>
                <a:latin typeface="Menlo" panose="020B0609030804020204" pitchFamily="49" charset="0"/>
              </a:rPr>
              <a:t>{</a:t>
            </a:r>
          </a:p>
          <a:p>
            <a:r>
              <a:rPr lang="en-US" sz="1000" b="0" dirty="0">
                <a:effectLst/>
                <a:latin typeface="Menlo" panose="020B0609030804020204" pitchFamily="49" charset="0"/>
              </a:rPr>
              <a:t>static void Main(string[] </a:t>
            </a:r>
            <a:r>
              <a:rPr lang="en-US" sz="1000" b="0" dirty="0" err="1">
                <a:effectLst/>
                <a:latin typeface="Menlo" panose="020B0609030804020204" pitchFamily="49" charset="0"/>
              </a:rPr>
              <a:t>args</a:t>
            </a:r>
            <a:r>
              <a:rPr lang="en-US" sz="1000" b="0" dirty="0">
                <a:effectLst/>
                <a:latin typeface="Menlo" panose="020B0609030804020204" pitchFamily="49" charset="0"/>
              </a:rPr>
              <a:t>)</a:t>
            </a:r>
          </a:p>
          <a:p>
            <a:r>
              <a:rPr lang="en-US" sz="1000" b="0" dirty="0">
                <a:effectLst/>
                <a:latin typeface="Menlo" panose="020B0609030804020204" pitchFamily="49" charset="0"/>
              </a:rPr>
              <a:t>{</a:t>
            </a:r>
          </a:p>
          <a:p>
            <a:r>
              <a:rPr lang="en-US" sz="1000" b="0" dirty="0" err="1">
                <a:effectLst/>
                <a:latin typeface="Menlo" panose="020B0609030804020204" pitchFamily="49" charset="0"/>
              </a:rPr>
              <a:t>Console.WriteLine</a:t>
            </a:r>
            <a:r>
              <a:rPr lang="en-US" sz="1000" b="0" dirty="0">
                <a:effectLst/>
                <a:latin typeface="Menlo" panose="020B0609030804020204" pitchFamily="49" charset="0"/>
              </a:rPr>
              <a:t>("Hello Learning02 World!");</a:t>
            </a:r>
          </a:p>
          <a:p>
            <a:r>
              <a:rPr lang="en-US" sz="1000" b="0" dirty="0">
                <a:effectLst/>
                <a:latin typeface="Menlo" panose="020B0609030804020204" pitchFamily="49" charset="0"/>
              </a:rPr>
              <a:t>Job job = new Job();</a:t>
            </a:r>
          </a:p>
          <a:p>
            <a:r>
              <a:rPr lang="en-US" sz="1000" b="0" dirty="0" err="1">
                <a:effectLst/>
                <a:latin typeface="Menlo" panose="020B0609030804020204" pitchFamily="49" charset="0"/>
              </a:rPr>
              <a:t>job.display</a:t>
            </a:r>
            <a:r>
              <a:rPr lang="en-US" sz="1000" b="0" dirty="0">
                <a:effectLst/>
                <a:latin typeface="Menlo" panose="020B0609030804020204" pitchFamily="49" charset="0"/>
              </a:rPr>
              <a:t>();</a:t>
            </a:r>
          </a:p>
          <a:p>
            <a:r>
              <a:rPr lang="en-US" sz="1000" b="0" dirty="0">
                <a:effectLst/>
                <a:latin typeface="Menlo" panose="020B0609030804020204" pitchFamily="49" charset="0"/>
              </a:rPr>
              <a:t>}</a:t>
            </a:r>
          </a:p>
          <a:p>
            <a:br>
              <a:rPr lang="en-US" sz="1000" b="0" dirty="0">
                <a:effectLst/>
                <a:latin typeface="Menlo" panose="020B0609030804020204" pitchFamily="49" charset="0"/>
              </a:rPr>
            </a:br>
            <a:endParaRPr lang="en-US" sz="1000" b="0" dirty="0">
              <a:effectLst/>
              <a:latin typeface="Menlo" panose="020B0609030804020204" pitchFamily="49" charset="0"/>
            </a:endParaRPr>
          </a:p>
          <a:p>
            <a:r>
              <a:rPr lang="en-US" sz="1000" b="0" dirty="0">
                <a:effectLst/>
                <a:latin typeface="Menlo" panose="020B0609030804020204" pitchFamily="49" charset="0"/>
              </a:rPr>
              <a:t>}</a:t>
            </a:r>
          </a:p>
        </p:txBody>
      </p:sp>
      <p:sp>
        <p:nvSpPr>
          <p:cNvPr id="11" name="Rectangle 10">
            <a:extLst>
              <a:ext uri="{FF2B5EF4-FFF2-40B4-BE49-F238E27FC236}">
                <a16:creationId xmlns:a16="http://schemas.microsoft.com/office/drawing/2014/main" id="{CEA63044-B426-14FF-130B-7E2C44F0AF49}"/>
              </a:ext>
            </a:extLst>
          </p:cNvPr>
          <p:cNvSpPr/>
          <p:nvPr/>
        </p:nvSpPr>
        <p:spPr>
          <a:xfrm>
            <a:off x="9595820" y="3022899"/>
            <a:ext cx="1635163" cy="2743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WriteLine</a:t>
            </a:r>
          </a:p>
        </p:txBody>
      </p:sp>
      <p:cxnSp>
        <p:nvCxnSpPr>
          <p:cNvPr id="13" name="Elbow Connector 12">
            <a:extLst>
              <a:ext uri="{FF2B5EF4-FFF2-40B4-BE49-F238E27FC236}">
                <a16:creationId xmlns:a16="http://schemas.microsoft.com/office/drawing/2014/main" id="{8E4DCCA1-D23D-11DD-DA3C-C8E4CE1D8235}"/>
              </a:ext>
            </a:extLst>
          </p:cNvPr>
          <p:cNvCxnSpPr>
            <a:cxnSpLocks/>
            <a:endCxn id="12" idx="1"/>
          </p:cNvCxnSpPr>
          <p:nvPr/>
        </p:nvCxnSpPr>
        <p:spPr>
          <a:xfrm>
            <a:off x="6626711" y="6209486"/>
            <a:ext cx="3162977"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a:extLst>
              <a:ext uri="{FF2B5EF4-FFF2-40B4-BE49-F238E27FC236}">
                <a16:creationId xmlns:a16="http://schemas.microsoft.com/office/drawing/2014/main" id="{D190B07A-F3E2-CCF6-4C06-5482DCB3C531}"/>
              </a:ext>
            </a:extLst>
          </p:cNvPr>
          <p:cNvCxnSpPr>
            <a:cxnSpLocks/>
            <a:endCxn id="11" idx="1"/>
          </p:cNvCxnSpPr>
          <p:nvPr/>
        </p:nvCxnSpPr>
        <p:spPr>
          <a:xfrm flipV="1">
            <a:off x="5120640" y="3160059"/>
            <a:ext cx="4475180" cy="27243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a:extLst>
              <a:ext uri="{FF2B5EF4-FFF2-40B4-BE49-F238E27FC236}">
                <a16:creationId xmlns:a16="http://schemas.microsoft.com/office/drawing/2014/main" id="{7C5C145E-B90C-38CE-3D7E-B8D93A6173DD}"/>
              </a:ext>
            </a:extLst>
          </p:cNvPr>
          <p:cNvCxnSpPr>
            <a:cxnSpLocks/>
            <a:stCxn id="10" idx="3"/>
            <a:endCxn id="11" idx="1"/>
          </p:cNvCxnSpPr>
          <p:nvPr/>
        </p:nvCxnSpPr>
        <p:spPr>
          <a:xfrm flipV="1">
            <a:off x="7636436" y="3160059"/>
            <a:ext cx="1959384" cy="2630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098F270F-CC1B-B346-2921-4252CD3EA0C4}"/>
              </a:ext>
            </a:extLst>
          </p:cNvPr>
          <p:cNvPicPr>
            <a:picLocks noChangeAspect="1"/>
          </p:cNvPicPr>
          <p:nvPr/>
        </p:nvPicPr>
        <p:blipFill>
          <a:blip r:embed="rId4"/>
          <a:stretch>
            <a:fillRect/>
          </a:stretch>
        </p:blipFill>
        <p:spPr>
          <a:xfrm>
            <a:off x="9789688" y="5877295"/>
            <a:ext cx="1072220" cy="664382"/>
          </a:xfrm>
          <a:prstGeom prst="rect">
            <a:avLst/>
          </a:prstGeom>
        </p:spPr>
      </p:pic>
      <p:sp>
        <p:nvSpPr>
          <p:cNvPr id="18" name="Rectangle 17">
            <a:extLst>
              <a:ext uri="{FF2B5EF4-FFF2-40B4-BE49-F238E27FC236}">
                <a16:creationId xmlns:a16="http://schemas.microsoft.com/office/drawing/2014/main" id="{5A01B671-A3DE-1B6C-4C16-511D919A1DEF}"/>
              </a:ext>
            </a:extLst>
          </p:cNvPr>
          <p:cNvSpPr/>
          <p:nvPr/>
        </p:nvSpPr>
        <p:spPr>
          <a:xfrm>
            <a:off x="2280444" y="3337560"/>
            <a:ext cx="1502484" cy="2447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job</a:t>
            </a:r>
          </a:p>
        </p:txBody>
      </p:sp>
      <p:sp>
        <p:nvSpPr>
          <p:cNvPr id="21" name="TextBox 20">
            <a:extLst>
              <a:ext uri="{FF2B5EF4-FFF2-40B4-BE49-F238E27FC236}">
                <a16:creationId xmlns:a16="http://schemas.microsoft.com/office/drawing/2014/main" id="{37C657A0-3E9A-CA19-FC50-95A2CC0F3861}"/>
              </a:ext>
            </a:extLst>
          </p:cNvPr>
          <p:cNvSpPr txBox="1"/>
          <p:nvPr/>
        </p:nvSpPr>
        <p:spPr>
          <a:xfrm>
            <a:off x="999877" y="3573918"/>
            <a:ext cx="1502485" cy="369332"/>
          </a:xfrm>
          <a:prstGeom prst="rect">
            <a:avLst/>
          </a:prstGeom>
          <a:noFill/>
        </p:spPr>
        <p:txBody>
          <a:bodyPr wrap="square">
            <a:spAutoFit/>
          </a:bodyPr>
          <a:lstStyle/>
          <a:p>
            <a:r>
              <a:rPr lang="en-US" dirty="0"/>
              <a:t>job1._jobTitle </a:t>
            </a:r>
          </a:p>
        </p:txBody>
      </p:sp>
      <p:sp>
        <p:nvSpPr>
          <p:cNvPr id="22" name="Rectangle 21">
            <a:extLst>
              <a:ext uri="{FF2B5EF4-FFF2-40B4-BE49-F238E27FC236}">
                <a16:creationId xmlns:a16="http://schemas.microsoft.com/office/drawing/2014/main" id="{46782872-7B69-DB03-6502-27991D4ABBF6}"/>
              </a:ext>
            </a:extLst>
          </p:cNvPr>
          <p:cNvSpPr/>
          <p:nvPr/>
        </p:nvSpPr>
        <p:spPr>
          <a:xfrm>
            <a:off x="2263328" y="4032205"/>
            <a:ext cx="1502484" cy="2447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job1</a:t>
            </a:r>
          </a:p>
        </p:txBody>
      </p:sp>
      <p:sp>
        <p:nvSpPr>
          <p:cNvPr id="23" name="TextBox 22">
            <a:extLst>
              <a:ext uri="{FF2B5EF4-FFF2-40B4-BE49-F238E27FC236}">
                <a16:creationId xmlns:a16="http://schemas.microsoft.com/office/drawing/2014/main" id="{7D5448D8-3CE7-E46D-833D-C784A34A5663}"/>
              </a:ext>
            </a:extLst>
          </p:cNvPr>
          <p:cNvSpPr txBox="1"/>
          <p:nvPr/>
        </p:nvSpPr>
        <p:spPr>
          <a:xfrm>
            <a:off x="847477" y="4121771"/>
            <a:ext cx="1502485" cy="369332"/>
          </a:xfrm>
          <a:prstGeom prst="rect">
            <a:avLst/>
          </a:prstGeom>
          <a:noFill/>
        </p:spPr>
        <p:txBody>
          <a:bodyPr wrap="square">
            <a:spAutoFit/>
          </a:bodyPr>
          <a:lstStyle/>
          <a:p>
            <a:r>
              <a:rPr lang="en-US" dirty="0"/>
              <a:t>job1._jobTitle </a:t>
            </a:r>
          </a:p>
        </p:txBody>
      </p:sp>
    </p:spTree>
    <p:extLst>
      <p:ext uri="{BB962C8B-B14F-4D97-AF65-F5344CB8AC3E}">
        <p14:creationId xmlns:p14="http://schemas.microsoft.com/office/powerpoint/2010/main" val="8353780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dirty="0"/>
              <a:t>Design the Classes</a:t>
            </a:r>
          </a:p>
          <a:p>
            <a:pPr lvl="1"/>
            <a:r>
              <a:rPr lang="en-US" dirty="0"/>
              <a:t>Start the Project</a:t>
            </a:r>
          </a:p>
          <a:p>
            <a:pPr lvl="1"/>
            <a:r>
              <a:rPr lang="en-US" dirty="0"/>
              <a:t>Create the Job class</a:t>
            </a:r>
          </a:p>
          <a:p>
            <a:pPr lvl="1"/>
            <a:r>
              <a:rPr lang="en-US" dirty="0"/>
              <a:t>Test your Job class</a:t>
            </a:r>
          </a:p>
          <a:p>
            <a:pPr lvl="1"/>
            <a:r>
              <a:rPr lang="en-US" b="1" dirty="0"/>
              <a:t>Add a Display method to the Job class</a:t>
            </a:r>
          </a:p>
          <a:p>
            <a:pPr lvl="1"/>
            <a:r>
              <a:rPr lang="en-US" dirty="0"/>
              <a:t>Create the Resume class</a:t>
            </a:r>
          </a:p>
          <a:p>
            <a:pPr lvl="1"/>
            <a:r>
              <a:rPr lang="en-US"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pic>
        <p:nvPicPr>
          <p:cNvPr id="10" name="Picture 9">
            <a:extLst>
              <a:ext uri="{FF2B5EF4-FFF2-40B4-BE49-F238E27FC236}">
                <a16:creationId xmlns:a16="http://schemas.microsoft.com/office/drawing/2014/main" id="{0E7FC294-4342-3742-38B0-82FD8FCEEF39}"/>
              </a:ext>
            </a:extLst>
          </p:cNvPr>
          <p:cNvPicPr>
            <a:picLocks noChangeAspect="1"/>
          </p:cNvPicPr>
          <p:nvPr/>
        </p:nvPicPr>
        <p:blipFill>
          <a:blip r:embed="rId3"/>
          <a:stretch>
            <a:fillRect/>
          </a:stretch>
        </p:blipFill>
        <p:spPr>
          <a:xfrm>
            <a:off x="8989930" y="184666"/>
            <a:ext cx="2363870" cy="1311301"/>
          </a:xfrm>
          <a:prstGeom prst="rect">
            <a:avLst/>
          </a:prstGeom>
        </p:spPr>
      </p:pic>
      <p:sp>
        <p:nvSpPr>
          <p:cNvPr id="5" name="TextBox 4">
            <a:extLst>
              <a:ext uri="{FF2B5EF4-FFF2-40B4-BE49-F238E27FC236}">
                <a16:creationId xmlns:a16="http://schemas.microsoft.com/office/drawing/2014/main" id="{0A475FAD-C6E2-AA67-FB26-F072B758EDCC}"/>
              </a:ext>
            </a:extLst>
          </p:cNvPr>
          <p:cNvSpPr txBox="1"/>
          <p:nvPr/>
        </p:nvSpPr>
        <p:spPr>
          <a:xfrm>
            <a:off x="0" y="0"/>
            <a:ext cx="7625220" cy="369332"/>
          </a:xfrm>
          <a:prstGeom prst="rect">
            <a:avLst/>
          </a:prstGeom>
          <a:noFill/>
        </p:spPr>
        <p:txBody>
          <a:bodyPr wrap="square">
            <a:spAutoFit/>
          </a:bodyPr>
          <a:lstStyle/>
          <a:p>
            <a:r>
              <a:rPr lang="en-US" dirty="0">
                <a:hlinkClick r:id="rId4"/>
              </a:rPr>
              <a:t>https://byui-cse.github.io/cse210-course-2023/unit02/prepare.html</a:t>
            </a:r>
            <a:r>
              <a:rPr lang="en-US" dirty="0"/>
              <a:t> </a:t>
            </a:r>
          </a:p>
        </p:txBody>
      </p:sp>
      <p:sp>
        <p:nvSpPr>
          <p:cNvPr id="11" name="TextBox 10">
            <a:extLst>
              <a:ext uri="{FF2B5EF4-FFF2-40B4-BE49-F238E27FC236}">
                <a16:creationId xmlns:a16="http://schemas.microsoft.com/office/drawing/2014/main" id="{E0AA7DC2-5ADB-8DE4-220E-81EE83F35E24}"/>
              </a:ext>
            </a:extLst>
          </p:cNvPr>
          <p:cNvSpPr txBox="1"/>
          <p:nvPr/>
        </p:nvSpPr>
        <p:spPr>
          <a:xfrm>
            <a:off x="4451959" y="1748346"/>
            <a:ext cx="6118964" cy="3970318"/>
          </a:xfrm>
          <a:prstGeom prst="rect">
            <a:avLst/>
          </a:prstGeom>
          <a:noFill/>
        </p:spPr>
        <p:txBody>
          <a:bodyPr wrap="square">
            <a:spAutoFit/>
          </a:bodyPr>
          <a:lstStyle/>
          <a:p>
            <a:pPr>
              <a:buFont typeface="+mj-lt"/>
              <a:buAutoNum type="arabicPeriod"/>
            </a:pPr>
            <a:r>
              <a:rPr lang="en-US" dirty="0"/>
              <a:t>Return to your </a:t>
            </a:r>
            <a:r>
              <a:rPr lang="en-US" dirty="0" err="1"/>
              <a:t>Job.cs</a:t>
            </a:r>
            <a:r>
              <a:rPr lang="en-US" dirty="0"/>
              <a:t> file and add a method (member function) to </a:t>
            </a:r>
            <a:r>
              <a:rPr lang="en-US" b="1" dirty="0"/>
              <a:t>display the job details</a:t>
            </a:r>
            <a:r>
              <a:rPr lang="en-US" dirty="0"/>
              <a:t>. This method should not have any parameters and does not need to return anything. By convention, this method should begin with a capital letter, such as Display, and if you have multiple words each word should be capitalized, such as </a:t>
            </a:r>
            <a:r>
              <a:rPr lang="en-US" dirty="0" err="1"/>
              <a:t>DisplayJobDetails</a:t>
            </a:r>
            <a:r>
              <a:rPr lang="en-US" dirty="0"/>
              <a:t> .</a:t>
            </a:r>
          </a:p>
          <a:p>
            <a:pPr>
              <a:buFont typeface="+mj-lt"/>
              <a:buAutoNum type="arabicPeriod"/>
            </a:pPr>
            <a:r>
              <a:rPr lang="en-US" dirty="0"/>
              <a:t>This method should display the job details on the screen in the correct format. Remember that the method can access the member variables directly, without needing them to be passed into it.</a:t>
            </a:r>
          </a:p>
          <a:p>
            <a:pPr>
              <a:buFont typeface="+mj-lt"/>
              <a:buAutoNum type="arabicPeriod"/>
            </a:pPr>
            <a:r>
              <a:rPr lang="en-US" dirty="0"/>
              <a:t>Return to your </a:t>
            </a:r>
            <a:r>
              <a:rPr lang="en-US" dirty="0" err="1"/>
              <a:t>Program.cs</a:t>
            </a:r>
            <a:r>
              <a:rPr lang="en-US" dirty="0"/>
              <a:t> file. </a:t>
            </a:r>
            <a:r>
              <a:rPr lang="en-US" b="1" dirty="0"/>
              <a:t>Remove the lines of code where you displayed the company earlier, and replace them with calls to your new method</a:t>
            </a:r>
            <a:r>
              <a:rPr lang="en-US" dirty="0"/>
              <a:t>. Remember that you call the method using the same dot notation such as job1.Display(); .</a:t>
            </a:r>
          </a:p>
        </p:txBody>
      </p:sp>
      <p:pic>
        <p:nvPicPr>
          <p:cNvPr id="7" name="Picture 6">
            <a:extLst>
              <a:ext uri="{FF2B5EF4-FFF2-40B4-BE49-F238E27FC236}">
                <a16:creationId xmlns:a16="http://schemas.microsoft.com/office/drawing/2014/main" id="{80878CAF-B1D4-6B8C-2CA6-2B31ABE46839}"/>
              </a:ext>
            </a:extLst>
          </p:cNvPr>
          <p:cNvPicPr>
            <a:picLocks noChangeAspect="1"/>
          </p:cNvPicPr>
          <p:nvPr/>
        </p:nvPicPr>
        <p:blipFill>
          <a:blip r:embed="rId5"/>
          <a:stretch>
            <a:fillRect/>
          </a:stretch>
        </p:blipFill>
        <p:spPr>
          <a:xfrm>
            <a:off x="5154461" y="5669309"/>
            <a:ext cx="3962400" cy="1308100"/>
          </a:xfrm>
          <a:prstGeom prst="rect">
            <a:avLst/>
          </a:prstGeom>
        </p:spPr>
      </p:pic>
    </p:spTree>
    <p:extLst>
      <p:ext uri="{BB962C8B-B14F-4D97-AF65-F5344CB8AC3E}">
        <p14:creationId xmlns:p14="http://schemas.microsoft.com/office/powerpoint/2010/main" val="29434108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sp>
        <p:nvSpPr>
          <p:cNvPr id="2" name="TextBox 1">
            <a:extLst>
              <a:ext uri="{FF2B5EF4-FFF2-40B4-BE49-F238E27FC236}">
                <a16:creationId xmlns:a16="http://schemas.microsoft.com/office/drawing/2014/main" id="{47AD5653-DEF7-BE03-423D-55FFBC68B552}"/>
              </a:ext>
            </a:extLst>
          </p:cNvPr>
          <p:cNvSpPr txBox="1"/>
          <p:nvPr/>
        </p:nvSpPr>
        <p:spPr>
          <a:xfrm>
            <a:off x="55778" y="404980"/>
            <a:ext cx="3020909" cy="1477328"/>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
        <p:nvSpPr>
          <p:cNvPr id="4" name="TextBox 3">
            <a:extLst>
              <a:ext uri="{FF2B5EF4-FFF2-40B4-BE49-F238E27FC236}">
                <a16:creationId xmlns:a16="http://schemas.microsoft.com/office/drawing/2014/main" id="{D4405820-6B71-1B99-40F6-AB965707392F}"/>
              </a:ext>
            </a:extLst>
          </p:cNvPr>
          <p:cNvSpPr txBox="1"/>
          <p:nvPr/>
        </p:nvSpPr>
        <p:spPr>
          <a:xfrm>
            <a:off x="2895916" y="13694"/>
            <a:ext cx="2968700" cy="1938992"/>
          </a:xfrm>
          <a:prstGeom prst="rect">
            <a:avLst/>
          </a:prstGeom>
          <a:noFill/>
        </p:spPr>
        <p:txBody>
          <a:bodyPr wrap="square">
            <a:spAutoFit/>
          </a:bodyPr>
          <a:lstStyle/>
          <a:p>
            <a:r>
              <a:rPr lang="en-US" sz="1200" b="1" dirty="0"/>
              <a:t>Class: Job</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company, job title, start year, and end year.</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job information in the format "Job Title (Company) </a:t>
            </a:r>
            <a:r>
              <a:rPr lang="en-US" sz="1200" dirty="0" err="1"/>
              <a:t>StartYear-EndYear</a:t>
            </a:r>
            <a:r>
              <a:rPr lang="en-US" sz="1200" dirty="0"/>
              <a:t>", for example: "Software Engineer (Microsoft) 2019-2022".</a:t>
            </a:r>
          </a:p>
        </p:txBody>
      </p:sp>
      <p:sp>
        <p:nvSpPr>
          <p:cNvPr id="5" name="TextBox 4">
            <a:extLst>
              <a:ext uri="{FF2B5EF4-FFF2-40B4-BE49-F238E27FC236}">
                <a16:creationId xmlns:a16="http://schemas.microsoft.com/office/drawing/2014/main" id="{9BCC7EB0-FC18-776F-D8F1-7A1476046C7B}"/>
              </a:ext>
            </a:extLst>
          </p:cNvPr>
          <p:cNvSpPr txBox="1"/>
          <p:nvPr/>
        </p:nvSpPr>
        <p:spPr>
          <a:xfrm>
            <a:off x="6040725" y="13694"/>
            <a:ext cx="2968701" cy="1754326"/>
          </a:xfrm>
          <a:prstGeom prst="rect">
            <a:avLst/>
          </a:prstGeom>
          <a:noFill/>
        </p:spPr>
        <p:txBody>
          <a:bodyPr wrap="square">
            <a:spAutoFit/>
          </a:bodyPr>
          <a:lstStyle/>
          <a:p>
            <a:r>
              <a:rPr lang="en-US" sz="1200" b="1" dirty="0"/>
              <a:t>Class: Resume</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person's name and a list of their jobs.</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resume, which shows the name first, followed by displaying each one of the jobs.</a:t>
            </a:r>
          </a:p>
        </p:txBody>
      </p:sp>
      <p:pic>
        <p:nvPicPr>
          <p:cNvPr id="9" name="Picture 8">
            <a:extLst>
              <a:ext uri="{FF2B5EF4-FFF2-40B4-BE49-F238E27FC236}">
                <a16:creationId xmlns:a16="http://schemas.microsoft.com/office/drawing/2014/main" id="{618DDE10-C6C0-303D-652E-70B2979C650E}"/>
              </a:ext>
            </a:extLst>
          </p:cNvPr>
          <p:cNvPicPr>
            <a:picLocks noChangeAspect="1"/>
          </p:cNvPicPr>
          <p:nvPr/>
        </p:nvPicPr>
        <p:blipFill>
          <a:blip r:embed="rId3"/>
          <a:stretch>
            <a:fillRect/>
          </a:stretch>
        </p:blipFill>
        <p:spPr>
          <a:xfrm>
            <a:off x="4227680" y="4948518"/>
            <a:ext cx="3049059" cy="1691393"/>
          </a:xfrm>
          <a:prstGeom prst="rect">
            <a:avLst/>
          </a:prstGeom>
        </p:spPr>
      </p:pic>
      <p:sp>
        <p:nvSpPr>
          <p:cNvPr id="10" name="TextBox 9">
            <a:extLst>
              <a:ext uri="{FF2B5EF4-FFF2-40B4-BE49-F238E27FC236}">
                <a16:creationId xmlns:a16="http://schemas.microsoft.com/office/drawing/2014/main" id="{15A7AA97-4EF7-CBB2-F1B7-678C93994E84}"/>
              </a:ext>
            </a:extLst>
          </p:cNvPr>
          <p:cNvSpPr txBox="1"/>
          <p:nvPr/>
        </p:nvSpPr>
        <p:spPr>
          <a:xfrm>
            <a:off x="3867981" y="2376696"/>
            <a:ext cx="3768455" cy="2092881"/>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000" b="0" dirty="0">
                <a:effectLst/>
                <a:latin typeface="Menlo" panose="020B0609030804020204" pitchFamily="49" charset="0"/>
              </a:rPr>
              <a:t>using System;</a:t>
            </a:r>
          </a:p>
          <a:p>
            <a:br>
              <a:rPr lang="en-US" sz="1000" b="0" dirty="0">
                <a:effectLst/>
                <a:latin typeface="Menlo" panose="020B0609030804020204" pitchFamily="49" charset="0"/>
              </a:rPr>
            </a:br>
            <a:r>
              <a:rPr lang="en-US" sz="1000" b="0" dirty="0">
                <a:effectLst/>
                <a:latin typeface="Menlo" panose="020B0609030804020204" pitchFamily="49" charset="0"/>
              </a:rPr>
              <a:t>class Program</a:t>
            </a:r>
          </a:p>
          <a:p>
            <a:r>
              <a:rPr lang="en-US" sz="1000" b="0" dirty="0">
                <a:effectLst/>
                <a:latin typeface="Menlo" panose="020B0609030804020204" pitchFamily="49" charset="0"/>
              </a:rPr>
              <a:t>{</a:t>
            </a:r>
          </a:p>
          <a:p>
            <a:r>
              <a:rPr lang="en-US" sz="1000" b="0" dirty="0">
                <a:effectLst/>
                <a:latin typeface="Menlo" panose="020B0609030804020204" pitchFamily="49" charset="0"/>
              </a:rPr>
              <a:t>static void Main(string[] </a:t>
            </a:r>
            <a:r>
              <a:rPr lang="en-US" sz="1000" b="0" dirty="0" err="1">
                <a:effectLst/>
                <a:latin typeface="Menlo" panose="020B0609030804020204" pitchFamily="49" charset="0"/>
              </a:rPr>
              <a:t>args</a:t>
            </a:r>
            <a:r>
              <a:rPr lang="en-US" sz="1000" b="0" dirty="0">
                <a:effectLst/>
                <a:latin typeface="Menlo" panose="020B0609030804020204" pitchFamily="49" charset="0"/>
              </a:rPr>
              <a:t>)</a:t>
            </a:r>
          </a:p>
          <a:p>
            <a:r>
              <a:rPr lang="en-US" sz="1000" b="0" dirty="0">
                <a:effectLst/>
                <a:latin typeface="Menlo" panose="020B0609030804020204" pitchFamily="49" charset="0"/>
              </a:rPr>
              <a:t>{</a:t>
            </a:r>
          </a:p>
          <a:p>
            <a:r>
              <a:rPr lang="en-US" sz="1000" b="0" dirty="0" err="1">
                <a:effectLst/>
                <a:latin typeface="Menlo" panose="020B0609030804020204" pitchFamily="49" charset="0"/>
              </a:rPr>
              <a:t>Console.WriteLine</a:t>
            </a:r>
            <a:r>
              <a:rPr lang="en-US" sz="1000" b="0" dirty="0">
                <a:effectLst/>
                <a:latin typeface="Menlo" panose="020B0609030804020204" pitchFamily="49" charset="0"/>
              </a:rPr>
              <a:t>("Hello Learning02 World!");</a:t>
            </a:r>
          </a:p>
          <a:p>
            <a:r>
              <a:rPr lang="en-US" sz="1000" b="0" dirty="0">
                <a:effectLst/>
                <a:latin typeface="Menlo" panose="020B0609030804020204" pitchFamily="49" charset="0"/>
              </a:rPr>
              <a:t>Job job = new Job();</a:t>
            </a:r>
          </a:p>
          <a:p>
            <a:r>
              <a:rPr lang="en-US" sz="1000" b="0" dirty="0" err="1">
                <a:effectLst/>
                <a:latin typeface="Menlo" panose="020B0609030804020204" pitchFamily="49" charset="0"/>
              </a:rPr>
              <a:t>job.display</a:t>
            </a:r>
            <a:r>
              <a:rPr lang="en-US" sz="1000" b="0" dirty="0">
                <a:effectLst/>
                <a:latin typeface="Menlo" panose="020B0609030804020204" pitchFamily="49" charset="0"/>
              </a:rPr>
              <a:t>();</a:t>
            </a:r>
          </a:p>
          <a:p>
            <a:r>
              <a:rPr lang="en-US" sz="1000" b="0" dirty="0">
                <a:effectLst/>
                <a:latin typeface="Menlo" panose="020B0609030804020204" pitchFamily="49" charset="0"/>
              </a:rPr>
              <a:t>}</a:t>
            </a:r>
          </a:p>
          <a:p>
            <a:br>
              <a:rPr lang="en-US" sz="1000" b="0" dirty="0">
                <a:effectLst/>
                <a:latin typeface="Menlo" panose="020B0609030804020204" pitchFamily="49" charset="0"/>
              </a:rPr>
            </a:br>
            <a:endParaRPr lang="en-US" sz="1000" b="0" dirty="0">
              <a:effectLst/>
              <a:latin typeface="Menlo" panose="020B0609030804020204" pitchFamily="49" charset="0"/>
            </a:endParaRPr>
          </a:p>
          <a:p>
            <a:r>
              <a:rPr lang="en-US" sz="1000" b="0" dirty="0">
                <a:effectLst/>
                <a:latin typeface="Menlo" panose="020B0609030804020204" pitchFamily="49" charset="0"/>
              </a:rPr>
              <a:t>}</a:t>
            </a:r>
          </a:p>
        </p:txBody>
      </p:sp>
      <p:sp>
        <p:nvSpPr>
          <p:cNvPr id="11" name="Rectangle 10">
            <a:extLst>
              <a:ext uri="{FF2B5EF4-FFF2-40B4-BE49-F238E27FC236}">
                <a16:creationId xmlns:a16="http://schemas.microsoft.com/office/drawing/2014/main" id="{CEA63044-B426-14FF-130B-7E2C44F0AF49}"/>
              </a:ext>
            </a:extLst>
          </p:cNvPr>
          <p:cNvSpPr/>
          <p:nvPr/>
        </p:nvSpPr>
        <p:spPr>
          <a:xfrm>
            <a:off x="9595820" y="3022899"/>
            <a:ext cx="1635163" cy="2743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WriteLine</a:t>
            </a:r>
          </a:p>
        </p:txBody>
      </p:sp>
      <p:cxnSp>
        <p:nvCxnSpPr>
          <p:cNvPr id="13" name="Elbow Connector 12">
            <a:extLst>
              <a:ext uri="{FF2B5EF4-FFF2-40B4-BE49-F238E27FC236}">
                <a16:creationId xmlns:a16="http://schemas.microsoft.com/office/drawing/2014/main" id="{8E4DCCA1-D23D-11DD-DA3C-C8E4CE1D8235}"/>
              </a:ext>
            </a:extLst>
          </p:cNvPr>
          <p:cNvCxnSpPr>
            <a:cxnSpLocks/>
            <a:endCxn id="12" idx="1"/>
          </p:cNvCxnSpPr>
          <p:nvPr/>
        </p:nvCxnSpPr>
        <p:spPr>
          <a:xfrm>
            <a:off x="6626711" y="6209486"/>
            <a:ext cx="3162977"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a:extLst>
              <a:ext uri="{FF2B5EF4-FFF2-40B4-BE49-F238E27FC236}">
                <a16:creationId xmlns:a16="http://schemas.microsoft.com/office/drawing/2014/main" id="{D190B07A-F3E2-CCF6-4C06-5482DCB3C531}"/>
              </a:ext>
            </a:extLst>
          </p:cNvPr>
          <p:cNvCxnSpPr>
            <a:cxnSpLocks/>
            <a:endCxn id="11" idx="1"/>
          </p:cNvCxnSpPr>
          <p:nvPr/>
        </p:nvCxnSpPr>
        <p:spPr>
          <a:xfrm flipV="1">
            <a:off x="5171283" y="3160059"/>
            <a:ext cx="4424537" cy="270113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a:extLst>
              <a:ext uri="{FF2B5EF4-FFF2-40B4-BE49-F238E27FC236}">
                <a16:creationId xmlns:a16="http://schemas.microsoft.com/office/drawing/2014/main" id="{7C5C145E-B90C-38CE-3D7E-B8D93A6173DD}"/>
              </a:ext>
            </a:extLst>
          </p:cNvPr>
          <p:cNvCxnSpPr>
            <a:cxnSpLocks/>
            <a:stCxn id="10" idx="3"/>
            <a:endCxn id="11" idx="1"/>
          </p:cNvCxnSpPr>
          <p:nvPr/>
        </p:nvCxnSpPr>
        <p:spPr>
          <a:xfrm flipV="1">
            <a:off x="7636436" y="3160059"/>
            <a:ext cx="1959384" cy="2630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098F270F-CC1B-B346-2921-4252CD3EA0C4}"/>
              </a:ext>
            </a:extLst>
          </p:cNvPr>
          <p:cNvPicPr>
            <a:picLocks noChangeAspect="1"/>
          </p:cNvPicPr>
          <p:nvPr/>
        </p:nvPicPr>
        <p:blipFill>
          <a:blip r:embed="rId4"/>
          <a:stretch>
            <a:fillRect/>
          </a:stretch>
        </p:blipFill>
        <p:spPr>
          <a:xfrm>
            <a:off x="9789688" y="5877295"/>
            <a:ext cx="1072220" cy="664382"/>
          </a:xfrm>
          <a:prstGeom prst="rect">
            <a:avLst/>
          </a:prstGeom>
        </p:spPr>
      </p:pic>
      <p:pic>
        <p:nvPicPr>
          <p:cNvPr id="15" name="Picture 14">
            <a:extLst>
              <a:ext uri="{FF2B5EF4-FFF2-40B4-BE49-F238E27FC236}">
                <a16:creationId xmlns:a16="http://schemas.microsoft.com/office/drawing/2014/main" id="{E8A9D8DA-29F4-B62D-ACF3-8799BBD665C8}"/>
              </a:ext>
            </a:extLst>
          </p:cNvPr>
          <p:cNvPicPr>
            <a:picLocks noChangeAspect="1"/>
          </p:cNvPicPr>
          <p:nvPr/>
        </p:nvPicPr>
        <p:blipFill>
          <a:blip r:embed="rId5"/>
          <a:stretch>
            <a:fillRect/>
          </a:stretch>
        </p:blipFill>
        <p:spPr>
          <a:xfrm>
            <a:off x="9675770" y="5788977"/>
            <a:ext cx="2488070" cy="821382"/>
          </a:xfrm>
          <a:prstGeom prst="rect">
            <a:avLst/>
          </a:prstGeom>
        </p:spPr>
      </p:pic>
      <p:sp>
        <p:nvSpPr>
          <p:cNvPr id="31" name="Rectangle 30">
            <a:extLst>
              <a:ext uri="{FF2B5EF4-FFF2-40B4-BE49-F238E27FC236}">
                <a16:creationId xmlns:a16="http://schemas.microsoft.com/office/drawing/2014/main" id="{16D0807A-D7CB-AE57-8955-97ED435750F7}"/>
              </a:ext>
            </a:extLst>
          </p:cNvPr>
          <p:cNvSpPr/>
          <p:nvPr/>
        </p:nvSpPr>
        <p:spPr>
          <a:xfrm>
            <a:off x="2280444" y="3337560"/>
            <a:ext cx="1502484" cy="2447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job</a:t>
            </a:r>
          </a:p>
        </p:txBody>
      </p:sp>
      <p:sp>
        <p:nvSpPr>
          <p:cNvPr id="33" name="TextBox 32">
            <a:extLst>
              <a:ext uri="{FF2B5EF4-FFF2-40B4-BE49-F238E27FC236}">
                <a16:creationId xmlns:a16="http://schemas.microsoft.com/office/drawing/2014/main" id="{1CA41AC5-CD19-F3A0-13DB-05F17E1B4F85}"/>
              </a:ext>
            </a:extLst>
          </p:cNvPr>
          <p:cNvSpPr txBox="1"/>
          <p:nvPr/>
        </p:nvSpPr>
        <p:spPr>
          <a:xfrm>
            <a:off x="999877" y="3573918"/>
            <a:ext cx="1502485" cy="369332"/>
          </a:xfrm>
          <a:prstGeom prst="rect">
            <a:avLst/>
          </a:prstGeom>
          <a:noFill/>
        </p:spPr>
        <p:txBody>
          <a:bodyPr wrap="square">
            <a:spAutoFit/>
          </a:bodyPr>
          <a:lstStyle/>
          <a:p>
            <a:r>
              <a:rPr lang="en-US" dirty="0"/>
              <a:t>job1._jobTitle </a:t>
            </a:r>
          </a:p>
        </p:txBody>
      </p:sp>
      <p:sp>
        <p:nvSpPr>
          <p:cNvPr id="34" name="Rectangle 33">
            <a:extLst>
              <a:ext uri="{FF2B5EF4-FFF2-40B4-BE49-F238E27FC236}">
                <a16:creationId xmlns:a16="http://schemas.microsoft.com/office/drawing/2014/main" id="{F079C274-D7DE-3F2F-0091-73EEF2E8552D}"/>
              </a:ext>
            </a:extLst>
          </p:cNvPr>
          <p:cNvSpPr/>
          <p:nvPr/>
        </p:nvSpPr>
        <p:spPr>
          <a:xfrm>
            <a:off x="2263328" y="4032205"/>
            <a:ext cx="1502484" cy="2447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job1</a:t>
            </a:r>
          </a:p>
        </p:txBody>
      </p:sp>
      <p:sp>
        <p:nvSpPr>
          <p:cNvPr id="35" name="TextBox 34">
            <a:extLst>
              <a:ext uri="{FF2B5EF4-FFF2-40B4-BE49-F238E27FC236}">
                <a16:creationId xmlns:a16="http://schemas.microsoft.com/office/drawing/2014/main" id="{B2141BE9-889D-D0E6-3C6C-D8D5D4229F28}"/>
              </a:ext>
            </a:extLst>
          </p:cNvPr>
          <p:cNvSpPr txBox="1"/>
          <p:nvPr/>
        </p:nvSpPr>
        <p:spPr>
          <a:xfrm>
            <a:off x="847477" y="4121771"/>
            <a:ext cx="1502485" cy="369332"/>
          </a:xfrm>
          <a:prstGeom prst="rect">
            <a:avLst/>
          </a:prstGeom>
          <a:noFill/>
        </p:spPr>
        <p:txBody>
          <a:bodyPr wrap="square">
            <a:spAutoFit/>
          </a:bodyPr>
          <a:lstStyle/>
          <a:p>
            <a:r>
              <a:rPr lang="en-US" dirty="0"/>
              <a:t>job1._jobTitle </a:t>
            </a:r>
          </a:p>
        </p:txBody>
      </p:sp>
    </p:spTree>
    <p:extLst>
      <p:ext uri="{BB962C8B-B14F-4D97-AF65-F5344CB8AC3E}">
        <p14:creationId xmlns:p14="http://schemas.microsoft.com/office/powerpoint/2010/main" val="31787726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dirty="0"/>
              <a:t>Design the Classes</a:t>
            </a:r>
          </a:p>
          <a:p>
            <a:pPr lvl="1"/>
            <a:r>
              <a:rPr lang="en-US" dirty="0"/>
              <a:t>Start the Project</a:t>
            </a:r>
          </a:p>
          <a:p>
            <a:pPr lvl="1"/>
            <a:r>
              <a:rPr lang="en-US" dirty="0"/>
              <a:t>Create the Job class</a:t>
            </a:r>
          </a:p>
          <a:p>
            <a:pPr lvl="1"/>
            <a:r>
              <a:rPr lang="en-US" dirty="0"/>
              <a:t>Test your Job class</a:t>
            </a:r>
          </a:p>
          <a:p>
            <a:pPr lvl="1"/>
            <a:r>
              <a:rPr lang="en-US" dirty="0"/>
              <a:t>Add a Display method to the Job class</a:t>
            </a:r>
          </a:p>
          <a:p>
            <a:pPr lvl="1"/>
            <a:r>
              <a:rPr lang="en-US" b="1" dirty="0"/>
              <a:t>Create the Resume class</a:t>
            </a:r>
          </a:p>
          <a:p>
            <a:pPr lvl="1"/>
            <a:r>
              <a:rPr lang="en-US"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pic>
        <p:nvPicPr>
          <p:cNvPr id="10" name="Picture 9">
            <a:extLst>
              <a:ext uri="{FF2B5EF4-FFF2-40B4-BE49-F238E27FC236}">
                <a16:creationId xmlns:a16="http://schemas.microsoft.com/office/drawing/2014/main" id="{0E7FC294-4342-3742-38B0-82FD8FCEEF39}"/>
              </a:ext>
            </a:extLst>
          </p:cNvPr>
          <p:cNvPicPr>
            <a:picLocks noChangeAspect="1"/>
          </p:cNvPicPr>
          <p:nvPr/>
        </p:nvPicPr>
        <p:blipFill>
          <a:blip r:embed="rId3"/>
          <a:stretch>
            <a:fillRect/>
          </a:stretch>
        </p:blipFill>
        <p:spPr>
          <a:xfrm>
            <a:off x="8989930" y="184666"/>
            <a:ext cx="2363870" cy="1311301"/>
          </a:xfrm>
          <a:prstGeom prst="rect">
            <a:avLst/>
          </a:prstGeom>
        </p:spPr>
      </p:pic>
      <p:sp>
        <p:nvSpPr>
          <p:cNvPr id="5" name="TextBox 4">
            <a:extLst>
              <a:ext uri="{FF2B5EF4-FFF2-40B4-BE49-F238E27FC236}">
                <a16:creationId xmlns:a16="http://schemas.microsoft.com/office/drawing/2014/main" id="{0A475FAD-C6E2-AA67-FB26-F072B758EDCC}"/>
              </a:ext>
            </a:extLst>
          </p:cNvPr>
          <p:cNvSpPr txBox="1"/>
          <p:nvPr/>
        </p:nvSpPr>
        <p:spPr>
          <a:xfrm>
            <a:off x="0" y="0"/>
            <a:ext cx="7625220" cy="369332"/>
          </a:xfrm>
          <a:prstGeom prst="rect">
            <a:avLst/>
          </a:prstGeom>
          <a:noFill/>
        </p:spPr>
        <p:txBody>
          <a:bodyPr wrap="square">
            <a:spAutoFit/>
          </a:bodyPr>
          <a:lstStyle/>
          <a:p>
            <a:r>
              <a:rPr lang="en-US" dirty="0">
                <a:hlinkClick r:id="rId4"/>
              </a:rPr>
              <a:t>https://byui-cse.github.io/cse210-course-2023/unit02/prepare.html</a:t>
            </a:r>
            <a:r>
              <a:rPr lang="en-US" dirty="0"/>
              <a:t> </a:t>
            </a:r>
          </a:p>
        </p:txBody>
      </p:sp>
      <p:sp>
        <p:nvSpPr>
          <p:cNvPr id="11" name="TextBox 10">
            <a:extLst>
              <a:ext uri="{FF2B5EF4-FFF2-40B4-BE49-F238E27FC236}">
                <a16:creationId xmlns:a16="http://schemas.microsoft.com/office/drawing/2014/main" id="{E0AA7DC2-5ADB-8DE4-220E-81EE83F35E24}"/>
              </a:ext>
            </a:extLst>
          </p:cNvPr>
          <p:cNvSpPr txBox="1"/>
          <p:nvPr/>
        </p:nvSpPr>
        <p:spPr>
          <a:xfrm>
            <a:off x="4451959" y="1748346"/>
            <a:ext cx="6118964" cy="2308324"/>
          </a:xfrm>
          <a:prstGeom prst="rect">
            <a:avLst/>
          </a:prstGeom>
          <a:noFill/>
        </p:spPr>
        <p:txBody>
          <a:bodyPr wrap="square">
            <a:spAutoFit/>
          </a:bodyPr>
          <a:lstStyle/>
          <a:p>
            <a:pPr>
              <a:buFont typeface="+mj-lt"/>
              <a:buAutoNum type="arabicPeriod"/>
            </a:pPr>
            <a:r>
              <a:rPr lang="en-US" dirty="0"/>
              <a:t>Create a new file for your Resume class. Each class should be in its own file and the file name should match the name of the class.</a:t>
            </a:r>
          </a:p>
          <a:p>
            <a:pPr>
              <a:buFont typeface="+mj-lt"/>
              <a:buAutoNum type="arabicPeriod"/>
            </a:pPr>
            <a:r>
              <a:rPr lang="en-US" b="1" dirty="0"/>
              <a:t>Create the Resume </a:t>
            </a:r>
            <a:r>
              <a:rPr lang="en-US" dirty="0"/>
              <a:t>class.</a:t>
            </a:r>
          </a:p>
          <a:p>
            <a:pPr>
              <a:buFont typeface="+mj-lt"/>
              <a:buAutoNum type="arabicPeriod"/>
            </a:pPr>
            <a:r>
              <a:rPr lang="en-US" dirty="0"/>
              <a:t>Create the </a:t>
            </a:r>
            <a:r>
              <a:rPr lang="en-US" b="1" dirty="0"/>
              <a:t>member variable </a:t>
            </a:r>
            <a:r>
              <a:rPr lang="en-US" dirty="0"/>
              <a:t>for the person's name.</a:t>
            </a:r>
          </a:p>
          <a:p>
            <a:pPr>
              <a:buFont typeface="+mj-lt"/>
              <a:buAutoNum type="arabicPeriod"/>
            </a:pPr>
            <a:r>
              <a:rPr lang="en-US" dirty="0"/>
              <a:t>Create the member variable for the list of Jobs. (Hint: the data type for this should be List&lt;Job&gt; , and it is probably easiest to initialize this to a new list right when you declare it..)</a:t>
            </a:r>
          </a:p>
        </p:txBody>
      </p:sp>
    </p:spTree>
    <p:extLst>
      <p:ext uri="{BB962C8B-B14F-4D97-AF65-F5344CB8AC3E}">
        <p14:creationId xmlns:p14="http://schemas.microsoft.com/office/powerpoint/2010/main" val="41759293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sp>
        <p:nvSpPr>
          <p:cNvPr id="2" name="TextBox 1">
            <a:extLst>
              <a:ext uri="{FF2B5EF4-FFF2-40B4-BE49-F238E27FC236}">
                <a16:creationId xmlns:a16="http://schemas.microsoft.com/office/drawing/2014/main" id="{47AD5653-DEF7-BE03-423D-55FFBC68B552}"/>
              </a:ext>
            </a:extLst>
          </p:cNvPr>
          <p:cNvSpPr txBox="1"/>
          <p:nvPr/>
        </p:nvSpPr>
        <p:spPr>
          <a:xfrm>
            <a:off x="55778" y="404980"/>
            <a:ext cx="3020909" cy="1477328"/>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
        <p:nvSpPr>
          <p:cNvPr id="4" name="TextBox 3">
            <a:extLst>
              <a:ext uri="{FF2B5EF4-FFF2-40B4-BE49-F238E27FC236}">
                <a16:creationId xmlns:a16="http://schemas.microsoft.com/office/drawing/2014/main" id="{D4405820-6B71-1B99-40F6-AB965707392F}"/>
              </a:ext>
            </a:extLst>
          </p:cNvPr>
          <p:cNvSpPr txBox="1"/>
          <p:nvPr/>
        </p:nvSpPr>
        <p:spPr>
          <a:xfrm>
            <a:off x="2895916" y="13694"/>
            <a:ext cx="2968700" cy="1938992"/>
          </a:xfrm>
          <a:prstGeom prst="rect">
            <a:avLst/>
          </a:prstGeom>
          <a:noFill/>
        </p:spPr>
        <p:txBody>
          <a:bodyPr wrap="square">
            <a:spAutoFit/>
          </a:bodyPr>
          <a:lstStyle/>
          <a:p>
            <a:r>
              <a:rPr lang="en-US" sz="1200" b="1" dirty="0"/>
              <a:t>Class: Job</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company, job title, start year, and end year.</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job information in the format "Job Title (Company) </a:t>
            </a:r>
            <a:r>
              <a:rPr lang="en-US" sz="1200" dirty="0" err="1"/>
              <a:t>StartYear-EndYear</a:t>
            </a:r>
            <a:r>
              <a:rPr lang="en-US" sz="1200" dirty="0"/>
              <a:t>", for example: "Software Engineer (Microsoft) 2019-2022".</a:t>
            </a:r>
          </a:p>
        </p:txBody>
      </p:sp>
      <p:sp>
        <p:nvSpPr>
          <p:cNvPr id="5" name="TextBox 4">
            <a:extLst>
              <a:ext uri="{FF2B5EF4-FFF2-40B4-BE49-F238E27FC236}">
                <a16:creationId xmlns:a16="http://schemas.microsoft.com/office/drawing/2014/main" id="{9BCC7EB0-FC18-776F-D8F1-7A1476046C7B}"/>
              </a:ext>
            </a:extLst>
          </p:cNvPr>
          <p:cNvSpPr txBox="1"/>
          <p:nvPr/>
        </p:nvSpPr>
        <p:spPr>
          <a:xfrm>
            <a:off x="6040725" y="13694"/>
            <a:ext cx="2968701" cy="1754326"/>
          </a:xfrm>
          <a:prstGeom prst="rect">
            <a:avLst/>
          </a:prstGeom>
          <a:noFill/>
        </p:spPr>
        <p:txBody>
          <a:bodyPr wrap="square">
            <a:spAutoFit/>
          </a:bodyPr>
          <a:lstStyle/>
          <a:p>
            <a:r>
              <a:rPr lang="en-US" sz="1200" b="1" dirty="0"/>
              <a:t>Class: Resume</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person's name and a list of their jobs.</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resume, which shows the name first, followed by displaying each one of the jobs.</a:t>
            </a:r>
          </a:p>
        </p:txBody>
      </p:sp>
      <p:pic>
        <p:nvPicPr>
          <p:cNvPr id="9" name="Picture 8">
            <a:extLst>
              <a:ext uri="{FF2B5EF4-FFF2-40B4-BE49-F238E27FC236}">
                <a16:creationId xmlns:a16="http://schemas.microsoft.com/office/drawing/2014/main" id="{618DDE10-C6C0-303D-652E-70B2979C650E}"/>
              </a:ext>
            </a:extLst>
          </p:cNvPr>
          <p:cNvPicPr>
            <a:picLocks noChangeAspect="1"/>
          </p:cNvPicPr>
          <p:nvPr/>
        </p:nvPicPr>
        <p:blipFill>
          <a:blip r:embed="rId3"/>
          <a:stretch>
            <a:fillRect/>
          </a:stretch>
        </p:blipFill>
        <p:spPr>
          <a:xfrm>
            <a:off x="4227680" y="4948518"/>
            <a:ext cx="3049059" cy="1691393"/>
          </a:xfrm>
          <a:prstGeom prst="rect">
            <a:avLst/>
          </a:prstGeom>
        </p:spPr>
      </p:pic>
      <p:sp>
        <p:nvSpPr>
          <p:cNvPr id="10" name="TextBox 9">
            <a:extLst>
              <a:ext uri="{FF2B5EF4-FFF2-40B4-BE49-F238E27FC236}">
                <a16:creationId xmlns:a16="http://schemas.microsoft.com/office/drawing/2014/main" id="{15A7AA97-4EF7-CBB2-F1B7-678C93994E84}"/>
              </a:ext>
            </a:extLst>
          </p:cNvPr>
          <p:cNvSpPr txBox="1"/>
          <p:nvPr/>
        </p:nvSpPr>
        <p:spPr>
          <a:xfrm>
            <a:off x="3867981" y="2376696"/>
            <a:ext cx="3768455" cy="2246769"/>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000" b="0" dirty="0">
                <a:effectLst/>
                <a:latin typeface="Menlo" panose="020B0609030804020204" pitchFamily="49" charset="0"/>
              </a:rPr>
              <a:t>using System;</a:t>
            </a:r>
          </a:p>
          <a:p>
            <a:br>
              <a:rPr lang="en-US" sz="1000" b="0" dirty="0">
                <a:effectLst/>
                <a:latin typeface="Menlo" panose="020B0609030804020204" pitchFamily="49" charset="0"/>
              </a:rPr>
            </a:br>
            <a:r>
              <a:rPr lang="en-US" sz="1000" b="0" dirty="0">
                <a:effectLst/>
                <a:latin typeface="Menlo" panose="020B0609030804020204" pitchFamily="49" charset="0"/>
              </a:rPr>
              <a:t>class Program</a:t>
            </a:r>
          </a:p>
          <a:p>
            <a:r>
              <a:rPr lang="en-US" sz="1000" b="0" dirty="0">
                <a:effectLst/>
                <a:latin typeface="Menlo" panose="020B0609030804020204" pitchFamily="49" charset="0"/>
              </a:rPr>
              <a:t>{</a:t>
            </a:r>
          </a:p>
          <a:p>
            <a:r>
              <a:rPr lang="en-US" sz="1000" b="0" dirty="0">
                <a:effectLst/>
                <a:latin typeface="Menlo" panose="020B0609030804020204" pitchFamily="49" charset="0"/>
              </a:rPr>
              <a:t>static void Main(string[] </a:t>
            </a:r>
            <a:r>
              <a:rPr lang="en-US" sz="1000" b="0" dirty="0" err="1">
                <a:effectLst/>
                <a:latin typeface="Menlo" panose="020B0609030804020204" pitchFamily="49" charset="0"/>
              </a:rPr>
              <a:t>args</a:t>
            </a:r>
            <a:r>
              <a:rPr lang="en-US" sz="1000" b="0" dirty="0">
                <a:effectLst/>
                <a:latin typeface="Menlo" panose="020B0609030804020204" pitchFamily="49" charset="0"/>
              </a:rPr>
              <a:t>)</a:t>
            </a:r>
          </a:p>
          <a:p>
            <a:r>
              <a:rPr lang="en-US" sz="1000" b="0" dirty="0">
                <a:effectLst/>
                <a:latin typeface="Menlo" panose="020B0609030804020204" pitchFamily="49" charset="0"/>
              </a:rPr>
              <a:t>{</a:t>
            </a:r>
          </a:p>
          <a:p>
            <a:r>
              <a:rPr lang="en-US" sz="1000" b="0" dirty="0" err="1">
                <a:effectLst/>
                <a:latin typeface="Menlo" panose="020B0609030804020204" pitchFamily="49" charset="0"/>
              </a:rPr>
              <a:t>Console.WriteLine</a:t>
            </a:r>
            <a:r>
              <a:rPr lang="en-US" sz="1000" b="0" dirty="0">
                <a:effectLst/>
                <a:latin typeface="Menlo" panose="020B0609030804020204" pitchFamily="49" charset="0"/>
              </a:rPr>
              <a:t>("Hello Learning02 World!");</a:t>
            </a:r>
          </a:p>
          <a:p>
            <a:r>
              <a:rPr lang="en-US" sz="1000" b="0" dirty="0">
                <a:effectLst/>
                <a:latin typeface="Menlo" panose="020B0609030804020204" pitchFamily="49" charset="0"/>
              </a:rPr>
              <a:t>Job job = new Job();</a:t>
            </a:r>
          </a:p>
          <a:p>
            <a:endParaRPr lang="en-US" sz="1000" b="0" dirty="0">
              <a:effectLst/>
              <a:latin typeface="Menlo" panose="020B0609030804020204" pitchFamily="49" charset="0"/>
            </a:endParaRPr>
          </a:p>
          <a:p>
            <a:r>
              <a:rPr lang="en-US" sz="1000" b="0" dirty="0" err="1">
                <a:effectLst/>
                <a:latin typeface="Menlo" panose="020B0609030804020204" pitchFamily="49" charset="0"/>
              </a:rPr>
              <a:t>job.display</a:t>
            </a:r>
            <a:r>
              <a:rPr lang="en-US" sz="1000" b="0" dirty="0">
                <a:effectLst/>
                <a:latin typeface="Menlo" panose="020B0609030804020204" pitchFamily="49" charset="0"/>
              </a:rPr>
              <a:t>();</a:t>
            </a:r>
          </a:p>
          <a:p>
            <a:r>
              <a:rPr lang="en-US" sz="1000" b="0" dirty="0">
                <a:effectLst/>
                <a:latin typeface="Menlo" panose="020B0609030804020204" pitchFamily="49" charset="0"/>
              </a:rPr>
              <a:t>}</a:t>
            </a:r>
          </a:p>
          <a:p>
            <a:br>
              <a:rPr lang="en-US" sz="1000" b="0" dirty="0">
                <a:effectLst/>
                <a:latin typeface="Menlo" panose="020B0609030804020204" pitchFamily="49" charset="0"/>
              </a:rPr>
            </a:br>
            <a:endParaRPr lang="en-US" sz="1000" b="0" dirty="0">
              <a:effectLst/>
              <a:latin typeface="Menlo" panose="020B0609030804020204" pitchFamily="49" charset="0"/>
            </a:endParaRPr>
          </a:p>
          <a:p>
            <a:r>
              <a:rPr lang="en-US" sz="1000" b="0" dirty="0">
                <a:effectLst/>
                <a:latin typeface="Menlo" panose="020B0609030804020204" pitchFamily="49" charset="0"/>
              </a:rPr>
              <a:t>}</a:t>
            </a:r>
          </a:p>
        </p:txBody>
      </p:sp>
      <p:sp>
        <p:nvSpPr>
          <p:cNvPr id="11" name="Rectangle 10">
            <a:extLst>
              <a:ext uri="{FF2B5EF4-FFF2-40B4-BE49-F238E27FC236}">
                <a16:creationId xmlns:a16="http://schemas.microsoft.com/office/drawing/2014/main" id="{CEA63044-B426-14FF-130B-7E2C44F0AF49}"/>
              </a:ext>
            </a:extLst>
          </p:cNvPr>
          <p:cNvSpPr/>
          <p:nvPr/>
        </p:nvSpPr>
        <p:spPr>
          <a:xfrm>
            <a:off x="9595820" y="3022899"/>
            <a:ext cx="1635163" cy="2743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WriteLine</a:t>
            </a:r>
          </a:p>
        </p:txBody>
      </p:sp>
      <p:cxnSp>
        <p:nvCxnSpPr>
          <p:cNvPr id="13" name="Elbow Connector 12">
            <a:extLst>
              <a:ext uri="{FF2B5EF4-FFF2-40B4-BE49-F238E27FC236}">
                <a16:creationId xmlns:a16="http://schemas.microsoft.com/office/drawing/2014/main" id="{8E4DCCA1-D23D-11DD-DA3C-C8E4CE1D8235}"/>
              </a:ext>
            </a:extLst>
          </p:cNvPr>
          <p:cNvCxnSpPr>
            <a:cxnSpLocks/>
            <a:endCxn id="12" idx="1"/>
          </p:cNvCxnSpPr>
          <p:nvPr/>
        </p:nvCxnSpPr>
        <p:spPr>
          <a:xfrm>
            <a:off x="6626711" y="6209486"/>
            <a:ext cx="3162977"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a:extLst>
              <a:ext uri="{FF2B5EF4-FFF2-40B4-BE49-F238E27FC236}">
                <a16:creationId xmlns:a16="http://schemas.microsoft.com/office/drawing/2014/main" id="{D190B07A-F3E2-CCF6-4C06-5482DCB3C531}"/>
              </a:ext>
            </a:extLst>
          </p:cNvPr>
          <p:cNvCxnSpPr>
            <a:cxnSpLocks/>
            <a:endCxn id="16" idx="1"/>
          </p:cNvCxnSpPr>
          <p:nvPr/>
        </p:nvCxnSpPr>
        <p:spPr>
          <a:xfrm flipV="1">
            <a:off x="5171283" y="5104259"/>
            <a:ext cx="4504487" cy="756930"/>
          </a:xfrm>
          <a:prstGeom prst="bentConnector3">
            <a:avLst>
              <a:gd name="adj1" fmla="val 4355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a:extLst>
              <a:ext uri="{FF2B5EF4-FFF2-40B4-BE49-F238E27FC236}">
                <a16:creationId xmlns:a16="http://schemas.microsoft.com/office/drawing/2014/main" id="{7C5C145E-B90C-38CE-3D7E-B8D93A6173DD}"/>
              </a:ext>
            </a:extLst>
          </p:cNvPr>
          <p:cNvCxnSpPr>
            <a:cxnSpLocks/>
            <a:stCxn id="10" idx="3"/>
            <a:endCxn id="11" idx="1"/>
          </p:cNvCxnSpPr>
          <p:nvPr/>
        </p:nvCxnSpPr>
        <p:spPr>
          <a:xfrm flipV="1">
            <a:off x="7636436" y="3160059"/>
            <a:ext cx="1959384" cy="34002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098F270F-CC1B-B346-2921-4252CD3EA0C4}"/>
              </a:ext>
            </a:extLst>
          </p:cNvPr>
          <p:cNvPicPr>
            <a:picLocks noChangeAspect="1"/>
          </p:cNvPicPr>
          <p:nvPr/>
        </p:nvPicPr>
        <p:blipFill>
          <a:blip r:embed="rId4"/>
          <a:stretch>
            <a:fillRect/>
          </a:stretch>
        </p:blipFill>
        <p:spPr>
          <a:xfrm>
            <a:off x="9789688" y="5877295"/>
            <a:ext cx="1072220" cy="664382"/>
          </a:xfrm>
          <a:prstGeom prst="rect">
            <a:avLst/>
          </a:prstGeom>
        </p:spPr>
      </p:pic>
      <p:pic>
        <p:nvPicPr>
          <p:cNvPr id="15" name="Picture 14">
            <a:extLst>
              <a:ext uri="{FF2B5EF4-FFF2-40B4-BE49-F238E27FC236}">
                <a16:creationId xmlns:a16="http://schemas.microsoft.com/office/drawing/2014/main" id="{E8A9D8DA-29F4-B62D-ACF3-8799BBD665C8}"/>
              </a:ext>
            </a:extLst>
          </p:cNvPr>
          <p:cNvPicPr>
            <a:picLocks noChangeAspect="1"/>
          </p:cNvPicPr>
          <p:nvPr/>
        </p:nvPicPr>
        <p:blipFill>
          <a:blip r:embed="rId5"/>
          <a:stretch>
            <a:fillRect/>
          </a:stretch>
        </p:blipFill>
        <p:spPr>
          <a:xfrm>
            <a:off x="9675770" y="5788977"/>
            <a:ext cx="2488070" cy="821382"/>
          </a:xfrm>
          <a:prstGeom prst="rect">
            <a:avLst/>
          </a:prstGeom>
        </p:spPr>
      </p:pic>
      <p:pic>
        <p:nvPicPr>
          <p:cNvPr id="16" name="Picture 15">
            <a:extLst>
              <a:ext uri="{FF2B5EF4-FFF2-40B4-BE49-F238E27FC236}">
                <a16:creationId xmlns:a16="http://schemas.microsoft.com/office/drawing/2014/main" id="{AB5A67EE-0112-BCA6-E891-C9FDD06EE9F0}"/>
              </a:ext>
            </a:extLst>
          </p:cNvPr>
          <p:cNvPicPr>
            <a:picLocks noChangeAspect="1"/>
          </p:cNvPicPr>
          <p:nvPr/>
        </p:nvPicPr>
        <p:blipFill>
          <a:blip r:embed="rId6"/>
          <a:stretch>
            <a:fillRect/>
          </a:stretch>
        </p:blipFill>
        <p:spPr>
          <a:xfrm>
            <a:off x="9675770" y="4638719"/>
            <a:ext cx="2220265" cy="931079"/>
          </a:xfrm>
          <a:prstGeom prst="rect">
            <a:avLst/>
          </a:prstGeom>
        </p:spPr>
      </p:pic>
      <p:sp>
        <p:nvSpPr>
          <p:cNvPr id="23" name="Rectangle 22">
            <a:extLst>
              <a:ext uri="{FF2B5EF4-FFF2-40B4-BE49-F238E27FC236}">
                <a16:creationId xmlns:a16="http://schemas.microsoft.com/office/drawing/2014/main" id="{60B84F66-0589-993D-BA45-A0DCAF0B7A4F}"/>
              </a:ext>
            </a:extLst>
          </p:cNvPr>
          <p:cNvSpPr/>
          <p:nvPr/>
        </p:nvSpPr>
        <p:spPr>
          <a:xfrm>
            <a:off x="2280444" y="3337560"/>
            <a:ext cx="1502484" cy="2447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job</a:t>
            </a:r>
          </a:p>
        </p:txBody>
      </p:sp>
      <p:sp>
        <p:nvSpPr>
          <p:cNvPr id="24" name="TextBox 23">
            <a:extLst>
              <a:ext uri="{FF2B5EF4-FFF2-40B4-BE49-F238E27FC236}">
                <a16:creationId xmlns:a16="http://schemas.microsoft.com/office/drawing/2014/main" id="{E5919FEF-5B1A-A4B9-127D-AC9D7786EDE4}"/>
              </a:ext>
            </a:extLst>
          </p:cNvPr>
          <p:cNvSpPr txBox="1"/>
          <p:nvPr/>
        </p:nvSpPr>
        <p:spPr>
          <a:xfrm>
            <a:off x="999877" y="3573918"/>
            <a:ext cx="1502485" cy="369332"/>
          </a:xfrm>
          <a:prstGeom prst="rect">
            <a:avLst/>
          </a:prstGeom>
          <a:noFill/>
        </p:spPr>
        <p:txBody>
          <a:bodyPr wrap="square">
            <a:spAutoFit/>
          </a:bodyPr>
          <a:lstStyle/>
          <a:p>
            <a:r>
              <a:rPr lang="en-US" dirty="0"/>
              <a:t>job1._jobTitle </a:t>
            </a:r>
          </a:p>
        </p:txBody>
      </p:sp>
      <p:sp>
        <p:nvSpPr>
          <p:cNvPr id="25" name="Rectangle 24">
            <a:extLst>
              <a:ext uri="{FF2B5EF4-FFF2-40B4-BE49-F238E27FC236}">
                <a16:creationId xmlns:a16="http://schemas.microsoft.com/office/drawing/2014/main" id="{6C3CB26E-5902-F871-75A3-713AEA283DCC}"/>
              </a:ext>
            </a:extLst>
          </p:cNvPr>
          <p:cNvSpPr/>
          <p:nvPr/>
        </p:nvSpPr>
        <p:spPr>
          <a:xfrm>
            <a:off x="2263328" y="4032205"/>
            <a:ext cx="1502484" cy="2447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job1</a:t>
            </a:r>
          </a:p>
        </p:txBody>
      </p:sp>
      <p:sp>
        <p:nvSpPr>
          <p:cNvPr id="26" name="TextBox 25">
            <a:extLst>
              <a:ext uri="{FF2B5EF4-FFF2-40B4-BE49-F238E27FC236}">
                <a16:creationId xmlns:a16="http://schemas.microsoft.com/office/drawing/2014/main" id="{211C63B9-4539-9A7C-B777-78827DEF75BC}"/>
              </a:ext>
            </a:extLst>
          </p:cNvPr>
          <p:cNvSpPr txBox="1"/>
          <p:nvPr/>
        </p:nvSpPr>
        <p:spPr>
          <a:xfrm>
            <a:off x="847477" y="4121771"/>
            <a:ext cx="1502485" cy="369332"/>
          </a:xfrm>
          <a:prstGeom prst="rect">
            <a:avLst/>
          </a:prstGeom>
          <a:noFill/>
        </p:spPr>
        <p:txBody>
          <a:bodyPr wrap="square">
            <a:spAutoFit/>
          </a:bodyPr>
          <a:lstStyle/>
          <a:p>
            <a:r>
              <a:rPr lang="en-US" dirty="0"/>
              <a:t>job1._jobTitle </a:t>
            </a:r>
          </a:p>
        </p:txBody>
      </p:sp>
    </p:spTree>
    <p:extLst>
      <p:ext uri="{BB962C8B-B14F-4D97-AF65-F5344CB8AC3E}">
        <p14:creationId xmlns:p14="http://schemas.microsoft.com/office/powerpoint/2010/main" val="36369416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dirty="0"/>
              <a:t>Design the Classes</a:t>
            </a:r>
          </a:p>
          <a:p>
            <a:pPr lvl="1"/>
            <a:r>
              <a:rPr lang="en-US" dirty="0"/>
              <a:t>Start the Project</a:t>
            </a:r>
          </a:p>
          <a:p>
            <a:pPr lvl="1"/>
            <a:r>
              <a:rPr lang="en-US" dirty="0"/>
              <a:t>Create the Job class</a:t>
            </a:r>
          </a:p>
          <a:p>
            <a:pPr lvl="1"/>
            <a:r>
              <a:rPr lang="en-US" dirty="0"/>
              <a:t>Test your Job class</a:t>
            </a:r>
          </a:p>
          <a:p>
            <a:pPr lvl="1"/>
            <a:r>
              <a:rPr lang="en-US" dirty="0"/>
              <a:t>Add a Display method to the Job class</a:t>
            </a:r>
          </a:p>
          <a:p>
            <a:pPr lvl="1"/>
            <a:r>
              <a:rPr lang="en-US" dirty="0"/>
              <a:t>Create the Resume class</a:t>
            </a:r>
          </a:p>
          <a:p>
            <a:pPr lvl="1"/>
            <a:r>
              <a:rPr lang="en-US" b="1"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pic>
        <p:nvPicPr>
          <p:cNvPr id="10" name="Picture 9">
            <a:extLst>
              <a:ext uri="{FF2B5EF4-FFF2-40B4-BE49-F238E27FC236}">
                <a16:creationId xmlns:a16="http://schemas.microsoft.com/office/drawing/2014/main" id="{0E7FC294-4342-3742-38B0-82FD8FCEEF39}"/>
              </a:ext>
            </a:extLst>
          </p:cNvPr>
          <p:cNvPicPr>
            <a:picLocks noChangeAspect="1"/>
          </p:cNvPicPr>
          <p:nvPr/>
        </p:nvPicPr>
        <p:blipFill>
          <a:blip r:embed="rId3"/>
          <a:stretch>
            <a:fillRect/>
          </a:stretch>
        </p:blipFill>
        <p:spPr>
          <a:xfrm>
            <a:off x="8989930" y="184666"/>
            <a:ext cx="2363870" cy="1311301"/>
          </a:xfrm>
          <a:prstGeom prst="rect">
            <a:avLst/>
          </a:prstGeom>
        </p:spPr>
      </p:pic>
      <p:sp>
        <p:nvSpPr>
          <p:cNvPr id="5" name="TextBox 4">
            <a:extLst>
              <a:ext uri="{FF2B5EF4-FFF2-40B4-BE49-F238E27FC236}">
                <a16:creationId xmlns:a16="http://schemas.microsoft.com/office/drawing/2014/main" id="{0A475FAD-C6E2-AA67-FB26-F072B758EDCC}"/>
              </a:ext>
            </a:extLst>
          </p:cNvPr>
          <p:cNvSpPr txBox="1"/>
          <p:nvPr/>
        </p:nvSpPr>
        <p:spPr>
          <a:xfrm>
            <a:off x="0" y="0"/>
            <a:ext cx="7625220" cy="369332"/>
          </a:xfrm>
          <a:prstGeom prst="rect">
            <a:avLst/>
          </a:prstGeom>
          <a:noFill/>
        </p:spPr>
        <p:txBody>
          <a:bodyPr wrap="square">
            <a:spAutoFit/>
          </a:bodyPr>
          <a:lstStyle/>
          <a:p>
            <a:r>
              <a:rPr lang="en-US" dirty="0">
                <a:hlinkClick r:id="rId4"/>
              </a:rPr>
              <a:t>https://byui-cse.github.io/cse210-course-2023/unit02/prepare.html</a:t>
            </a:r>
            <a:r>
              <a:rPr lang="en-US" dirty="0"/>
              <a:t> </a:t>
            </a:r>
          </a:p>
        </p:txBody>
      </p:sp>
      <p:sp>
        <p:nvSpPr>
          <p:cNvPr id="11" name="TextBox 10">
            <a:extLst>
              <a:ext uri="{FF2B5EF4-FFF2-40B4-BE49-F238E27FC236}">
                <a16:creationId xmlns:a16="http://schemas.microsoft.com/office/drawing/2014/main" id="{E0AA7DC2-5ADB-8DE4-220E-81EE83F35E24}"/>
              </a:ext>
            </a:extLst>
          </p:cNvPr>
          <p:cNvSpPr txBox="1"/>
          <p:nvPr/>
        </p:nvSpPr>
        <p:spPr>
          <a:xfrm>
            <a:off x="4451959" y="1748346"/>
            <a:ext cx="6118964" cy="1754326"/>
          </a:xfrm>
          <a:prstGeom prst="rect">
            <a:avLst/>
          </a:prstGeom>
          <a:noFill/>
        </p:spPr>
        <p:txBody>
          <a:bodyPr wrap="square">
            <a:spAutoFit/>
          </a:bodyPr>
          <a:lstStyle/>
          <a:p>
            <a:pPr>
              <a:buFont typeface="+mj-lt"/>
              <a:buAutoNum type="arabicPeriod"/>
            </a:pPr>
            <a:r>
              <a:rPr lang="en-US" dirty="0"/>
              <a:t>Return to your </a:t>
            </a:r>
            <a:r>
              <a:rPr lang="en-US" dirty="0" err="1"/>
              <a:t>Program.cs</a:t>
            </a:r>
            <a:r>
              <a:rPr lang="en-US" dirty="0"/>
              <a:t>. Add the end of the Main function, create a new instance of the Resume class.</a:t>
            </a:r>
          </a:p>
          <a:p>
            <a:pPr>
              <a:buFont typeface="+mj-lt"/>
              <a:buAutoNum type="arabicPeriod"/>
            </a:pPr>
            <a:r>
              <a:rPr lang="en-US" dirty="0"/>
              <a:t>Add the two jobs you created earlier, to the list of jobs in the resume object.</a:t>
            </a:r>
          </a:p>
          <a:p>
            <a:pPr>
              <a:buFont typeface="+mj-lt"/>
              <a:buAutoNum type="arabicPeriod"/>
            </a:pPr>
            <a:r>
              <a:rPr lang="en-US" dirty="0"/>
              <a:t>Verify that you can access and display the first job title using dot notation similar to </a:t>
            </a:r>
            <a:r>
              <a:rPr lang="en-US" dirty="0" err="1"/>
              <a:t>myResume</a:t>
            </a:r>
            <a:r>
              <a:rPr lang="en-US" dirty="0"/>
              <a:t>._jobs[0]._</a:t>
            </a:r>
            <a:r>
              <a:rPr lang="en-US" dirty="0" err="1"/>
              <a:t>jobTitle</a:t>
            </a:r>
            <a:r>
              <a:rPr lang="en-US" dirty="0"/>
              <a:t> .</a:t>
            </a:r>
          </a:p>
        </p:txBody>
      </p:sp>
    </p:spTree>
    <p:extLst>
      <p:ext uri="{BB962C8B-B14F-4D97-AF65-F5344CB8AC3E}">
        <p14:creationId xmlns:p14="http://schemas.microsoft.com/office/powerpoint/2010/main" val="4471561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sp>
        <p:nvSpPr>
          <p:cNvPr id="2" name="TextBox 1">
            <a:extLst>
              <a:ext uri="{FF2B5EF4-FFF2-40B4-BE49-F238E27FC236}">
                <a16:creationId xmlns:a16="http://schemas.microsoft.com/office/drawing/2014/main" id="{47AD5653-DEF7-BE03-423D-55FFBC68B552}"/>
              </a:ext>
            </a:extLst>
          </p:cNvPr>
          <p:cNvSpPr txBox="1"/>
          <p:nvPr/>
        </p:nvSpPr>
        <p:spPr>
          <a:xfrm>
            <a:off x="55778" y="404980"/>
            <a:ext cx="3020909" cy="1477328"/>
          </a:xfrm>
          <a:prstGeom prst="rect">
            <a:avLst/>
          </a:prstGeom>
          <a:noFill/>
        </p:spPr>
        <p:txBody>
          <a:bodyPr wrap="square">
            <a:spAutoFit/>
          </a:bodyPr>
          <a:lstStyle/>
          <a:p>
            <a:r>
              <a:rPr lang="en-US" dirty="0"/>
              <a:t>Practice the principle of abstraction by creating classes to represent a resume or an job history for a person like you might see on LinkedIn.</a:t>
            </a:r>
          </a:p>
        </p:txBody>
      </p:sp>
      <p:sp>
        <p:nvSpPr>
          <p:cNvPr id="4" name="TextBox 3">
            <a:extLst>
              <a:ext uri="{FF2B5EF4-FFF2-40B4-BE49-F238E27FC236}">
                <a16:creationId xmlns:a16="http://schemas.microsoft.com/office/drawing/2014/main" id="{D4405820-6B71-1B99-40F6-AB965707392F}"/>
              </a:ext>
            </a:extLst>
          </p:cNvPr>
          <p:cNvSpPr txBox="1"/>
          <p:nvPr/>
        </p:nvSpPr>
        <p:spPr>
          <a:xfrm>
            <a:off x="2895916" y="13694"/>
            <a:ext cx="2968700" cy="1938992"/>
          </a:xfrm>
          <a:prstGeom prst="rect">
            <a:avLst/>
          </a:prstGeom>
          <a:noFill/>
        </p:spPr>
        <p:txBody>
          <a:bodyPr wrap="square">
            <a:spAutoFit/>
          </a:bodyPr>
          <a:lstStyle/>
          <a:p>
            <a:r>
              <a:rPr lang="en-US" sz="1200" b="1" dirty="0"/>
              <a:t>Class: Job</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company, job title, start year, and end year.</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job information in the format "Job Title (Company) </a:t>
            </a:r>
            <a:r>
              <a:rPr lang="en-US" sz="1200" dirty="0" err="1"/>
              <a:t>StartYear-EndYear</a:t>
            </a:r>
            <a:r>
              <a:rPr lang="en-US" sz="1200" dirty="0"/>
              <a:t>", for example: "Software Engineer (Microsoft) 2019-2022".</a:t>
            </a:r>
          </a:p>
        </p:txBody>
      </p:sp>
      <p:sp>
        <p:nvSpPr>
          <p:cNvPr id="5" name="TextBox 4">
            <a:extLst>
              <a:ext uri="{FF2B5EF4-FFF2-40B4-BE49-F238E27FC236}">
                <a16:creationId xmlns:a16="http://schemas.microsoft.com/office/drawing/2014/main" id="{9BCC7EB0-FC18-776F-D8F1-7A1476046C7B}"/>
              </a:ext>
            </a:extLst>
          </p:cNvPr>
          <p:cNvSpPr txBox="1"/>
          <p:nvPr/>
        </p:nvSpPr>
        <p:spPr>
          <a:xfrm>
            <a:off x="6040725" y="13694"/>
            <a:ext cx="2968701" cy="1754326"/>
          </a:xfrm>
          <a:prstGeom prst="rect">
            <a:avLst/>
          </a:prstGeom>
          <a:noFill/>
        </p:spPr>
        <p:txBody>
          <a:bodyPr wrap="square">
            <a:spAutoFit/>
          </a:bodyPr>
          <a:lstStyle/>
          <a:p>
            <a:r>
              <a:rPr lang="en-US" sz="1200" b="1" dirty="0"/>
              <a:t>Class: Resume</a:t>
            </a:r>
          </a:p>
          <a:p>
            <a:pPr>
              <a:buFont typeface="Arial" panose="020B0604020202020204" pitchFamily="34" charset="0"/>
              <a:buChar char="•"/>
            </a:pPr>
            <a:r>
              <a:rPr lang="en-US" sz="1200" dirty="0"/>
              <a:t>Responsibilities:</a:t>
            </a:r>
          </a:p>
          <a:p>
            <a:pPr marL="742950" lvl="1" indent="-285750">
              <a:buFont typeface="Arial" panose="020B0604020202020204" pitchFamily="34" charset="0"/>
              <a:buChar char="•"/>
            </a:pPr>
            <a:r>
              <a:rPr lang="en-US" sz="1200" dirty="0"/>
              <a:t>Keeps track of the person's name and a list of their jobs.</a:t>
            </a:r>
          </a:p>
          <a:p>
            <a:pPr>
              <a:buFont typeface="Arial" panose="020B0604020202020204" pitchFamily="34" charset="0"/>
              <a:buChar char="•"/>
            </a:pPr>
            <a:r>
              <a:rPr lang="en-US" sz="1200" dirty="0"/>
              <a:t>Behaviors:</a:t>
            </a:r>
          </a:p>
          <a:p>
            <a:pPr marL="742950" lvl="1" indent="-285750">
              <a:buFont typeface="Arial" panose="020B0604020202020204" pitchFamily="34" charset="0"/>
              <a:buChar char="•"/>
            </a:pPr>
            <a:r>
              <a:rPr lang="en-US" sz="1200" dirty="0"/>
              <a:t>Displays the resume, which shows the name first, followed by displaying each one of the jobs.</a:t>
            </a:r>
          </a:p>
        </p:txBody>
      </p:sp>
      <p:pic>
        <p:nvPicPr>
          <p:cNvPr id="9" name="Picture 8">
            <a:extLst>
              <a:ext uri="{FF2B5EF4-FFF2-40B4-BE49-F238E27FC236}">
                <a16:creationId xmlns:a16="http://schemas.microsoft.com/office/drawing/2014/main" id="{618DDE10-C6C0-303D-652E-70B2979C650E}"/>
              </a:ext>
            </a:extLst>
          </p:cNvPr>
          <p:cNvPicPr>
            <a:picLocks noChangeAspect="1"/>
          </p:cNvPicPr>
          <p:nvPr/>
        </p:nvPicPr>
        <p:blipFill>
          <a:blip r:embed="rId3"/>
          <a:stretch>
            <a:fillRect/>
          </a:stretch>
        </p:blipFill>
        <p:spPr>
          <a:xfrm>
            <a:off x="4227680" y="4948518"/>
            <a:ext cx="3049059" cy="1691393"/>
          </a:xfrm>
          <a:prstGeom prst="rect">
            <a:avLst/>
          </a:prstGeom>
        </p:spPr>
      </p:pic>
      <p:sp>
        <p:nvSpPr>
          <p:cNvPr id="10" name="TextBox 9">
            <a:extLst>
              <a:ext uri="{FF2B5EF4-FFF2-40B4-BE49-F238E27FC236}">
                <a16:creationId xmlns:a16="http://schemas.microsoft.com/office/drawing/2014/main" id="{15A7AA97-4EF7-CBB2-F1B7-678C93994E84}"/>
              </a:ext>
            </a:extLst>
          </p:cNvPr>
          <p:cNvSpPr txBox="1"/>
          <p:nvPr/>
        </p:nvSpPr>
        <p:spPr>
          <a:xfrm>
            <a:off x="3867981" y="2376696"/>
            <a:ext cx="3768455" cy="2246769"/>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000" b="0" dirty="0">
                <a:effectLst/>
                <a:latin typeface="Menlo" panose="020B0609030804020204" pitchFamily="49" charset="0"/>
              </a:rPr>
              <a:t>using System;</a:t>
            </a:r>
          </a:p>
          <a:p>
            <a:br>
              <a:rPr lang="en-US" sz="1000" b="0" dirty="0">
                <a:effectLst/>
                <a:latin typeface="Menlo" panose="020B0609030804020204" pitchFamily="49" charset="0"/>
              </a:rPr>
            </a:br>
            <a:r>
              <a:rPr lang="en-US" sz="1000" b="0" dirty="0">
                <a:effectLst/>
                <a:latin typeface="Menlo" panose="020B0609030804020204" pitchFamily="49" charset="0"/>
              </a:rPr>
              <a:t>class Program</a:t>
            </a:r>
          </a:p>
          <a:p>
            <a:r>
              <a:rPr lang="en-US" sz="1000" b="0" dirty="0">
                <a:effectLst/>
                <a:latin typeface="Menlo" panose="020B0609030804020204" pitchFamily="49" charset="0"/>
              </a:rPr>
              <a:t>{</a:t>
            </a:r>
          </a:p>
          <a:p>
            <a:r>
              <a:rPr lang="en-US" sz="1000" b="0" dirty="0">
                <a:effectLst/>
                <a:latin typeface="Menlo" panose="020B0609030804020204" pitchFamily="49" charset="0"/>
              </a:rPr>
              <a:t>static void Main(string[] </a:t>
            </a:r>
            <a:r>
              <a:rPr lang="en-US" sz="1000" b="0" dirty="0" err="1">
                <a:effectLst/>
                <a:latin typeface="Menlo" panose="020B0609030804020204" pitchFamily="49" charset="0"/>
              </a:rPr>
              <a:t>args</a:t>
            </a:r>
            <a:r>
              <a:rPr lang="en-US" sz="1000" b="0" dirty="0">
                <a:effectLst/>
                <a:latin typeface="Menlo" panose="020B0609030804020204" pitchFamily="49" charset="0"/>
              </a:rPr>
              <a:t>)</a:t>
            </a:r>
          </a:p>
          <a:p>
            <a:r>
              <a:rPr lang="en-US" sz="1000" b="0" dirty="0">
                <a:effectLst/>
                <a:latin typeface="Menlo" panose="020B0609030804020204" pitchFamily="49" charset="0"/>
              </a:rPr>
              <a:t>{</a:t>
            </a:r>
          </a:p>
          <a:p>
            <a:r>
              <a:rPr lang="en-US" sz="1000" b="0" dirty="0" err="1">
                <a:effectLst/>
                <a:latin typeface="Menlo" panose="020B0609030804020204" pitchFamily="49" charset="0"/>
              </a:rPr>
              <a:t>Console.WriteLine</a:t>
            </a:r>
            <a:r>
              <a:rPr lang="en-US" sz="1000" b="0" dirty="0">
                <a:effectLst/>
                <a:latin typeface="Menlo" panose="020B0609030804020204" pitchFamily="49" charset="0"/>
              </a:rPr>
              <a:t>("Hello Learning02 World!");</a:t>
            </a:r>
          </a:p>
          <a:p>
            <a:r>
              <a:rPr lang="en-US" sz="1000" b="0" dirty="0">
                <a:effectLst/>
                <a:latin typeface="Menlo" panose="020B0609030804020204" pitchFamily="49" charset="0"/>
              </a:rPr>
              <a:t>Job job = new Job();</a:t>
            </a:r>
          </a:p>
          <a:p>
            <a:r>
              <a:rPr lang="en-US" sz="1000" b="0" dirty="0" err="1">
                <a:effectLst/>
                <a:latin typeface="Menlo" panose="020B0609030804020204" pitchFamily="49" charset="0"/>
              </a:rPr>
              <a:t>job.display</a:t>
            </a:r>
            <a:r>
              <a:rPr lang="en-US" sz="1000" b="0" dirty="0">
                <a:effectLst/>
                <a:latin typeface="Menlo" panose="020B0609030804020204" pitchFamily="49" charset="0"/>
              </a:rPr>
              <a:t>();</a:t>
            </a:r>
          </a:p>
          <a:p>
            <a:endParaRPr lang="en-US" sz="1000" b="0" dirty="0">
              <a:effectLst/>
              <a:latin typeface="Menlo" panose="020B0609030804020204" pitchFamily="49" charset="0"/>
            </a:endParaRPr>
          </a:p>
          <a:p>
            <a:r>
              <a:rPr lang="en-US" sz="1000" b="0" dirty="0">
                <a:effectLst/>
                <a:latin typeface="Menlo" panose="020B0609030804020204" pitchFamily="49" charset="0"/>
              </a:rPr>
              <a:t>}</a:t>
            </a:r>
          </a:p>
          <a:p>
            <a:br>
              <a:rPr lang="en-US" sz="1000" b="0" dirty="0">
                <a:effectLst/>
                <a:latin typeface="Menlo" panose="020B0609030804020204" pitchFamily="49" charset="0"/>
              </a:rPr>
            </a:br>
            <a:endParaRPr lang="en-US" sz="1000" b="0" dirty="0">
              <a:effectLst/>
              <a:latin typeface="Menlo" panose="020B0609030804020204" pitchFamily="49" charset="0"/>
            </a:endParaRPr>
          </a:p>
          <a:p>
            <a:r>
              <a:rPr lang="en-US" sz="1000" b="0" dirty="0">
                <a:effectLst/>
                <a:latin typeface="Menlo" panose="020B0609030804020204" pitchFamily="49" charset="0"/>
              </a:rPr>
              <a:t>}</a:t>
            </a:r>
          </a:p>
        </p:txBody>
      </p:sp>
      <p:sp>
        <p:nvSpPr>
          <p:cNvPr id="11" name="Rectangle 10">
            <a:extLst>
              <a:ext uri="{FF2B5EF4-FFF2-40B4-BE49-F238E27FC236}">
                <a16:creationId xmlns:a16="http://schemas.microsoft.com/office/drawing/2014/main" id="{CEA63044-B426-14FF-130B-7E2C44F0AF49}"/>
              </a:ext>
            </a:extLst>
          </p:cNvPr>
          <p:cNvSpPr/>
          <p:nvPr/>
        </p:nvSpPr>
        <p:spPr>
          <a:xfrm>
            <a:off x="9595820" y="3022899"/>
            <a:ext cx="1635163" cy="2743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WriteLine</a:t>
            </a:r>
          </a:p>
        </p:txBody>
      </p:sp>
      <p:cxnSp>
        <p:nvCxnSpPr>
          <p:cNvPr id="13" name="Elbow Connector 12">
            <a:extLst>
              <a:ext uri="{FF2B5EF4-FFF2-40B4-BE49-F238E27FC236}">
                <a16:creationId xmlns:a16="http://schemas.microsoft.com/office/drawing/2014/main" id="{8E4DCCA1-D23D-11DD-DA3C-C8E4CE1D8235}"/>
              </a:ext>
            </a:extLst>
          </p:cNvPr>
          <p:cNvCxnSpPr>
            <a:cxnSpLocks/>
            <a:endCxn id="12" idx="1"/>
          </p:cNvCxnSpPr>
          <p:nvPr/>
        </p:nvCxnSpPr>
        <p:spPr>
          <a:xfrm>
            <a:off x="6626711" y="6209486"/>
            <a:ext cx="3162977"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a:extLst>
              <a:ext uri="{FF2B5EF4-FFF2-40B4-BE49-F238E27FC236}">
                <a16:creationId xmlns:a16="http://schemas.microsoft.com/office/drawing/2014/main" id="{D190B07A-F3E2-CCF6-4C06-5482DCB3C531}"/>
              </a:ext>
            </a:extLst>
          </p:cNvPr>
          <p:cNvCxnSpPr>
            <a:cxnSpLocks/>
            <a:endCxn id="16" idx="1"/>
          </p:cNvCxnSpPr>
          <p:nvPr/>
        </p:nvCxnSpPr>
        <p:spPr>
          <a:xfrm flipV="1">
            <a:off x="5171283" y="5104259"/>
            <a:ext cx="4504487" cy="756930"/>
          </a:xfrm>
          <a:prstGeom prst="bentConnector3">
            <a:avLst>
              <a:gd name="adj1" fmla="val 4355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a:extLst>
              <a:ext uri="{FF2B5EF4-FFF2-40B4-BE49-F238E27FC236}">
                <a16:creationId xmlns:a16="http://schemas.microsoft.com/office/drawing/2014/main" id="{7C5C145E-B90C-38CE-3D7E-B8D93A6173DD}"/>
              </a:ext>
            </a:extLst>
          </p:cNvPr>
          <p:cNvCxnSpPr>
            <a:cxnSpLocks/>
            <a:stCxn id="10" idx="3"/>
            <a:endCxn id="11" idx="1"/>
          </p:cNvCxnSpPr>
          <p:nvPr/>
        </p:nvCxnSpPr>
        <p:spPr>
          <a:xfrm flipV="1">
            <a:off x="7636436" y="3160059"/>
            <a:ext cx="1959384" cy="34002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098F270F-CC1B-B346-2921-4252CD3EA0C4}"/>
              </a:ext>
            </a:extLst>
          </p:cNvPr>
          <p:cNvPicPr>
            <a:picLocks noChangeAspect="1"/>
          </p:cNvPicPr>
          <p:nvPr/>
        </p:nvPicPr>
        <p:blipFill>
          <a:blip r:embed="rId4"/>
          <a:stretch>
            <a:fillRect/>
          </a:stretch>
        </p:blipFill>
        <p:spPr>
          <a:xfrm>
            <a:off x="9789688" y="5877295"/>
            <a:ext cx="1072220" cy="664382"/>
          </a:xfrm>
          <a:prstGeom prst="rect">
            <a:avLst/>
          </a:prstGeom>
        </p:spPr>
      </p:pic>
      <p:pic>
        <p:nvPicPr>
          <p:cNvPr id="15" name="Picture 14">
            <a:extLst>
              <a:ext uri="{FF2B5EF4-FFF2-40B4-BE49-F238E27FC236}">
                <a16:creationId xmlns:a16="http://schemas.microsoft.com/office/drawing/2014/main" id="{E8A9D8DA-29F4-B62D-ACF3-8799BBD665C8}"/>
              </a:ext>
            </a:extLst>
          </p:cNvPr>
          <p:cNvPicPr>
            <a:picLocks noChangeAspect="1"/>
          </p:cNvPicPr>
          <p:nvPr/>
        </p:nvPicPr>
        <p:blipFill>
          <a:blip r:embed="rId5"/>
          <a:stretch>
            <a:fillRect/>
          </a:stretch>
        </p:blipFill>
        <p:spPr>
          <a:xfrm>
            <a:off x="9675770" y="5788977"/>
            <a:ext cx="2488070" cy="821382"/>
          </a:xfrm>
          <a:prstGeom prst="rect">
            <a:avLst/>
          </a:prstGeom>
        </p:spPr>
      </p:pic>
      <p:pic>
        <p:nvPicPr>
          <p:cNvPr id="16" name="Picture 15">
            <a:extLst>
              <a:ext uri="{FF2B5EF4-FFF2-40B4-BE49-F238E27FC236}">
                <a16:creationId xmlns:a16="http://schemas.microsoft.com/office/drawing/2014/main" id="{AB5A67EE-0112-BCA6-E891-C9FDD06EE9F0}"/>
              </a:ext>
            </a:extLst>
          </p:cNvPr>
          <p:cNvPicPr>
            <a:picLocks noChangeAspect="1"/>
          </p:cNvPicPr>
          <p:nvPr/>
        </p:nvPicPr>
        <p:blipFill>
          <a:blip r:embed="rId6"/>
          <a:stretch>
            <a:fillRect/>
          </a:stretch>
        </p:blipFill>
        <p:spPr>
          <a:xfrm>
            <a:off x="9675770" y="4638719"/>
            <a:ext cx="2220265" cy="931079"/>
          </a:xfrm>
          <a:prstGeom prst="rect">
            <a:avLst/>
          </a:prstGeom>
        </p:spPr>
      </p:pic>
      <p:sp>
        <p:nvSpPr>
          <p:cNvPr id="18" name="Rectangle 17">
            <a:extLst>
              <a:ext uri="{FF2B5EF4-FFF2-40B4-BE49-F238E27FC236}">
                <a16:creationId xmlns:a16="http://schemas.microsoft.com/office/drawing/2014/main" id="{7F744585-73C2-DBA5-2B1D-0A5CAE8DA408}"/>
              </a:ext>
            </a:extLst>
          </p:cNvPr>
          <p:cNvSpPr/>
          <p:nvPr/>
        </p:nvSpPr>
        <p:spPr>
          <a:xfrm>
            <a:off x="2280444" y="3337560"/>
            <a:ext cx="1502484" cy="2447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job</a:t>
            </a:r>
          </a:p>
        </p:txBody>
      </p:sp>
      <p:sp>
        <p:nvSpPr>
          <p:cNvPr id="20" name="Rectangle 19">
            <a:extLst>
              <a:ext uri="{FF2B5EF4-FFF2-40B4-BE49-F238E27FC236}">
                <a16:creationId xmlns:a16="http://schemas.microsoft.com/office/drawing/2014/main" id="{50375466-956D-E414-BD02-7C213501D10A}"/>
              </a:ext>
            </a:extLst>
          </p:cNvPr>
          <p:cNvSpPr/>
          <p:nvPr/>
        </p:nvSpPr>
        <p:spPr>
          <a:xfrm>
            <a:off x="2263328" y="4032205"/>
            <a:ext cx="1502484" cy="2447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job1</a:t>
            </a:r>
          </a:p>
        </p:txBody>
      </p:sp>
      <p:sp>
        <p:nvSpPr>
          <p:cNvPr id="21" name="Rectangle 20">
            <a:extLst>
              <a:ext uri="{FF2B5EF4-FFF2-40B4-BE49-F238E27FC236}">
                <a16:creationId xmlns:a16="http://schemas.microsoft.com/office/drawing/2014/main" id="{3554CE17-6721-2945-67AE-5EABD373261E}"/>
              </a:ext>
            </a:extLst>
          </p:cNvPr>
          <p:cNvSpPr/>
          <p:nvPr/>
        </p:nvSpPr>
        <p:spPr>
          <a:xfrm>
            <a:off x="2263328" y="4368735"/>
            <a:ext cx="1502484" cy="2447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resume</a:t>
            </a:r>
          </a:p>
        </p:txBody>
      </p:sp>
      <p:sp>
        <p:nvSpPr>
          <p:cNvPr id="23" name="TextBox 22">
            <a:extLst>
              <a:ext uri="{FF2B5EF4-FFF2-40B4-BE49-F238E27FC236}">
                <a16:creationId xmlns:a16="http://schemas.microsoft.com/office/drawing/2014/main" id="{729C25BC-501B-8187-5D16-90B6B46F0F7C}"/>
              </a:ext>
            </a:extLst>
          </p:cNvPr>
          <p:cNvSpPr txBox="1"/>
          <p:nvPr/>
        </p:nvSpPr>
        <p:spPr>
          <a:xfrm>
            <a:off x="847477" y="3421518"/>
            <a:ext cx="1502485" cy="369332"/>
          </a:xfrm>
          <a:prstGeom prst="rect">
            <a:avLst/>
          </a:prstGeom>
          <a:noFill/>
        </p:spPr>
        <p:txBody>
          <a:bodyPr wrap="square">
            <a:spAutoFit/>
          </a:bodyPr>
          <a:lstStyle/>
          <a:p>
            <a:r>
              <a:rPr lang="en-US" dirty="0"/>
              <a:t>job1._jobTitle </a:t>
            </a:r>
          </a:p>
        </p:txBody>
      </p:sp>
      <p:sp>
        <p:nvSpPr>
          <p:cNvPr id="24" name="TextBox 23">
            <a:extLst>
              <a:ext uri="{FF2B5EF4-FFF2-40B4-BE49-F238E27FC236}">
                <a16:creationId xmlns:a16="http://schemas.microsoft.com/office/drawing/2014/main" id="{5F958D23-024A-F27F-FCF4-95356A22119D}"/>
              </a:ext>
            </a:extLst>
          </p:cNvPr>
          <p:cNvSpPr txBox="1"/>
          <p:nvPr/>
        </p:nvSpPr>
        <p:spPr>
          <a:xfrm>
            <a:off x="847477" y="4121771"/>
            <a:ext cx="1502485" cy="369332"/>
          </a:xfrm>
          <a:prstGeom prst="rect">
            <a:avLst/>
          </a:prstGeom>
          <a:noFill/>
        </p:spPr>
        <p:txBody>
          <a:bodyPr wrap="square">
            <a:spAutoFit/>
          </a:bodyPr>
          <a:lstStyle/>
          <a:p>
            <a:r>
              <a:rPr lang="en-US" dirty="0"/>
              <a:t>job1._jobTitle </a:t>
            </a:r>
          </a:p>
        </p:txBody>
      </p:sp>
    </p:spTree>
    <p:extLst>
      <p:ext uri="{BB962C8B-B14F-4D97-AF65-F5344CB8AC3E}">
        <p14:creationId xmlns:p14="http://schemas.microsoft.com/office/powerpoint/2010/main" val="59533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BC23E-F94E-9778-B37A-443FABF37CBF}"/>
              </a:ext>
            </a:extLst>
          </p:cNvPr>
          <p:cNvSpPr>
            <a:spLocks noGrp="1"/>
          </p:cNvSpPr>
          <p:nvPr>
            <p:ph type="title"/>
          </p:nvPr>
        </p:nvSpPr>
        <p:spPr/>
        <p:txBody>
          <a:bodyPr>
            <a:normAutofit/>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E55B32D-A490-6723-D93E-783258FF4BBC}"/>
              </a:ext>
            </a:extLst>
          </p:cNvPr>
          <p:cNvSpPr>
            <a:spLocks noGrp="1"/>
          </p:cNvSpPr>
          <p:nvPr>
            <p:ph idx="1"/>
          </p:nvPr>
        </p:nvSpPr>
        <p:spPr/>
        <p:txBody>
          <a:bodyPr>
            <a:normAutofit lnSpcReduction="10000"/>
          </a:bodyPr>
          <a:lstStyle/>
          <a:p>
            <a:r>
              <a:rPr lang="en-US" b="1" dirty="0"/>
              <a:t>What is Abstraction?</a:t>
            </a:r>
          </a:p>
          <a:p>
            <a:endParaRPr lang="en-US" b="1" dirty="0"/>
          </a:p>
          <a:p>
            <a:r>
              <a:rPr lang="en-US" dirty="0"/>
              <a:t>Abstraction is the process of turning complex ideas into simple ones. </a:t>
            </a:r>
            <a:endParaRPr lang="en-US" b="1" dirty="0"/>
          </a:p>
          <a:p>
            <a:endParaRPr lang="en-US" b="1" dirty="0"/>
          </a:p>
          <a:p>
            <a:r>
              <a:rPr lang="en-US" dirty="0"/>
              <a:t> 		print("hello world")</a:t>
            </a:r>
            <a:r>
              <a:rPr lang="en-US" b="1" dirty="0"/>
              <a:t>	= 3000 lines of C</a:t>
            </a:r>
          </a:p>
          <a:p>
            <a:pPr lvl="1"/>
            <a:r>
              <a:rPr lang="en-US" b="1" dirty="0"/>
              <a:t> 			Simple				Complex</a:t>
            </a:r>
          </a:p>
          <a:p>
            <a:pPr lvl="1"/>
            <a:endParaRPr lang="en-US" b="1" dirty="0"/>
          </a:p>
          <a:p>
            <a:r>
              <a:rPr lang="en-US" dirty="0"/>
              <a:t>This layering of abstractions is exactly how all of the software used in the world today, from text editors like Notepad to social media platforms like Facebook, is written</a:t>
            </a:r>
            <a:endParaRPr lang="en-US" b="1" dirty="0"/>
          </a:p>
          <a:p>
            <a:endParaRPr lang="en-US" dirty="0"/>
          </a:p>
        </p:txBody>
      </p:sp>
      <p:sp>
        <p:nvSpPr>
          <p:cNvPr id="4" name="TextBox 3">
            <a:extLst>
              <a:ext uri="{FF2B5EF4-FFF2-40B4-BE49-F238E27FC236}">
                <a16:creationId xmlns:a16="http://schemas.microsoft.com/office/drawing/2014/main" id="{28A13667-5CC0-426B-A7D7-D0C3081997F0}"/>
              </a:ext>
            </a:extLst>
          </p:cNvPr>
          <p:cNvSpPr txBox="1"/>
          <p:nvPr/>
        </p:nvSpPr>
        <p:spPr>
          <a:xfrm>
            <a:off x="0" y="0"/>
            <a:ext cx="7625220" cy="369332"/>
          </a:xfrm>
          <a:prstGeom prst="rect">
            <a:avLst/>
          </a:prstGeom>
          <a:noFill/>
        </p:spPr>
        <p:txBody>
          <a:bodyPr wrap="square">
            <a:spAutoFit/>
          </a:bodyPr>
          <a:lstStyle/>
          <a:p>
            <a:r>
              <a:rPr lang="en-US" dirty="0">
                <a:hlinkClick r:id="rId2"/>
              </a:rPr>
              <a:t>https://byui-cse.github.io/cse210-course-2023/unit02/prepare.html</a:t>
            </a:r>
            <a:r>
              <a:rPr lang="en-US" dirty="0"/>
              <a:t> </a:t>
            </a:r>
          </a:p>
        </p:txBody>
      </p:sp>
    </p:spTree>
    <p:extLst>
      <p:ext uri="{BB962C8B-B14F-4D97-AF65-F5344CB8AC3E}">
        <p14:creationId xmlns:p14="http://schemas.microsoft.com/office/powerpoint/2010/main" val="2902361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dirty="0"/>
              <a:t>Design the Classes</a:t>
            </a:r>
          </a:p>
          <a:p>
            <a:pPr lvl="1"/>
            <a:r>
              <a:rPr lang="en-US" dirty="0"/>
              <a:t>Start the Project</a:t>
            </a:r>
          </a:p>
          <a:p>
            <a:pPr lvl="1"/>
            <a:r>
              <a:rPr lang="en-US" dirty="0"/>
              <a:t>Create the Job class</a:t>
            </a:r>
          </a:p>
          <a:p>
            <a:pPr lvl="1"/>
            <a:r>
              <a:rPr lang="en-US" dirty="0"/>
              <a:t>Test your Job class</a:t>
            </a:r>
          </a:p>
          <a:p>
            <a:pPr lvl="1"/>
            <a:r>
              <a:rPr lang="en-US" dirty="0"/>
              <a:t>Add a Display method to the Job class</a:t>
            </a:r>
          </a:p>
          <a:p>
            <a:pPr lvl="1"/>
            <a:r>
              <a:rPr lang="en-US" dirty="0"/>
              <a:t>Create the Resume class</a:t>
            </a:r>
          </a:p>
          <a:p>
            <a:pPr lvl="1"/>
            <a:r>
              <a:rPr lang="en-US" dirty="0"/>
              <a:t>Test your Resume class</a:t>
            </a:r>
          </a:p>
          <a:p>
            <a:pPr lvl="1"/>
            <a:r>
              <a:rPr lang="en-US" b="1"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pic>
        <p:nvPicPr>
          <p:cNvPr id="10" name="Picture 9">
            <a:extLst>
              <a:ext uri="{FF2B5EF4-FFF2-40B4-BE49-F238E27FC236}">
                <a16:creationId xmlns:a16="http://schemas.microsoft.com/office/drawing/2014/main" id="{0E7FC294-4342-3742-38B0-82FD8FCEEF39}"/>
              </a:ext>
            </a:extLst>
          </p:cNvPr>
          <p:cNvPicPr>
            <a:picLocks noChangeAspect="1"/>
          </p:cNvPicPr>
          <p:nvPr/>
        </p:nvPicPr>
        <p:blipFill>
          <a:blip r:embed="rId3"/>
          <a:stretch>
            <a:fillRect/>
          </a:stretch>
        </p:blipFill>
        <p:spPr>
          <a:xfrm>
            <a:off x="8989930" y="184666"/>
            <a:ext cx="2363870" cy="1311301"/>
          </a:xfrm>
          <a:prstGeom prst="rect">
            <a:avLst/>
          </a:prstGeom>
        </p:spPr>
      </p:pic>
      <p:sp>
        <p:nvSpPr>
          <p:cNvPr id="5" name="TextBox 4">
            <a:extLst>
              <a:ext uri="{FF2B5EF4-FFF2-40B4-BE49-F238E27FC236}">
                <a16:creationId xmlns:a16="http://schemas.microsoft.com/office/drawing/2014/main" id="{0A475FAD-C6E2-AA67-FB26-F072B758EDCC}"/>
              </a:ext>
            </a:extLst>
          </p:cNvPr>
          <p:cNvSpPr txBox="1"/>
          <p:nvPr/>
        </p:nvSpPr>
        <p:spPr>
          <a:xfrm>
            <a:off x="0" y="0"/>
            <a:ext cx="7625220" cy="369332"/>
          </a:xfrm>
          <a:prstGeom prst="rect">
            <a:avLst/>
          </a:prstGeom>
          <a:noFill/>
        </p:spPr>
        <p:txBody>
          <a:bodyPr wrap="square">
            <a:spAutoFit/>
          </a:bodyPr>
          <a:lstStyle/>
          <a:p>
            <a:r>
              <a:rPr lang="en-US" dirty="0">
                <a:hlinkClick r:id="rId4"/>
              </a:rPr>
              <a:t>https://byui-cse.github.io/cse210-course-2023/unit02/prepare.html</a:t>
            </a:r>
            <a:r>
              <a:rPr lang="en-US" dirty="0"/>
              <a:t> </a:t>
            </a:r>
          </a:p>
        </p:txBody>
      </p:sp>
      <p:sp>
        <p:nvSpPr>
          <p:cNvPr id="11" name="TextBox 10">
            <a:extLst>
              <a:ext uri="{FF2B5EF4-FFF2-40B4-BE49-F238E27FC236}">
                <a16:creationId xmlns:a16="http://schemas.microsoft.com/office/drawing/2014/main" id="{E0AA7DC2-5ADB-8DE4-220E-81EE83F35E24}"/>
              </a:ext>
            </a:extLst>
          </p:cNvPr>
          <p:cNvSpPr txBox="1"/>
          <p:nvPr/>
        </p:nvSpPr>
        <p:spPr>
          <a:xfrm>
            <a:off x="4451959" y="1748346"/>
            <a:ext cx="6118964" cy="3693319"/>
          </a:xfrm>
          <a:prstGeom prst="rect">
            <a:avLst/>
          </a:prstGeom>
          <a:noFill/>
        </p:spPr>
        <p:txBody>
          <a:bodyPr wrap="square">
            <a:spAutoFit/>
          </a:bodyPr>
          <a:lstStyle/>
          <a:p>
            <a:pPr>
              <a:buFont typeface="+mj-lt"/>
              <a:buAutoNum type="arabicPeriod"/>
            </a:pPr>
            <a:r>
              <a:rPr lang="en-US" dirty="0"/>
              <a:t>Return to your Resume class and add a method to display its details.</a:t>
            </a:r>
          </a:p>
          <a:p>
            <a:pPr>
              <a:buFont typeface="+mj-lt"/>
              <a:buAutoNum type="arabicPeriod"/>
            </a:pPr>
            <a:r>
              <a:rPr lang="en-US" dirty="0"/>
              <a:t>This method should not have any parameters and should not return anything.</a:t>
            </a:r>
          </a:p>
          <a:p>
            <a:pPr>
              <a:buFont typeface="+mj-lt"/>
              <a:buAutoNum type="arabicPeriod"/>
            </a:pPr>
            <a:r>
              <a:rPr lang="en-US" dirty="0"/>
              <a:t>In the method body, you should display the person's name and then iterate through each Job instance in the list of jobs and display them.</a:t>
            </a:r>
          </a:p>
          <a:p>
            <a:pPr>
              <a:buFont typeface="+mj-lt"/>
              <a:buAutoNum type="arabicPeriod"/>
            </a:pPr>
            <a:r>
              <a:rPr lang="en-US" dirty="0"/>
              <a:t>Hint: remember that you can call each job's Display method that you created earlier.</a:t>
            </a:r>
          </a:p>
          <a:p>
            <a:pPr>
              <a:buFont typeface="+mj-lt"/>
              <a:buAutoNum type="arabicPeriod"/>
            </a:pPr>
            <a:r>
              <a:rPr lang="en-US" dirty="0"/>
              <a:t>Return to your main function, remove any code that is displaying information, and instead, add a call at the end to the Display method from your Resume class to display the name and all the jobs in one line.</a:t>
            </a:r>
          </a:p>
        </p:txBody>
      </p:sp>
      <p:pic>
        <p:nvPicPr>
          <p:cNvPr id="6" name="Picture 5">
            <a:extLst>
              <a:ext uri="{FF2B5EF4-FFF2-40B4-BE49-F238E27FC236}">
                <a16:creationId xmlns:a16="http://schemas.microsoft.com/office/drawing/2014/main" id="{FF7B44CD-4329-2085-2068-31A575B39868}"/>
              </a:ext>
            </a:extLst>
          </p:cNvPr>
          <p:cNvPicPr>
            <a:picLocks noChangeAspect="1"/>
          </p:cNvPicPr>
          <p:nvPr/>
        </p:nvPicPr>
        <p:blipFill>
          <a:blip r:embed="rId5"/>
          <a:stretch>
            <a:fillRect/>
          </a:stretch>
        </p:blipFill>
        <p:spPr>
          <a:xfrm>
            <a:off x="7511441" y="5219700"/>
            <a:ext cx="4089400" cy="1638300"/>
          </a:xfrm>
          <a:prstGeom prst="rect">
            <a:avLst/>
          </a:prstGeom>
        </p:spPr>
      </p:pic>
    </p:spTree>
    <p:extLst>
      <p:ext uri="{BB962C8B-B14F-4D97-AF65-F5344CB8AC3E}">
        <p14:creationId xmlns:p14="http://schemas.microsoft.com/office/powerpoint/2010/main" val="32375922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3EBD3-F7EA-A592-9780-43493E8A95B4}"/>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B0EA0A0E-2D86-B282-4D93-F392C0F0E581}"/>
              </a:ext>
            </a:extLst>
          </p:cNvPr>
          <p:cNvSpPr>
            <a:spLocks noGrp="1"/>
          </p:cNvSpPr>
          <p:nvPr>
            <p:ph idx="1"/>
          </p:nvPr>
        </p:nvSpPr>
        <p:spPr>
          <a:xfrm>
            <a:off x="0" y="1690688"/>
            <a:ext cx="3408123" cy="1882079"/>
          </a:xfrm>
        </p:spPr>
        <p:txBody>
          <a:bodyPr>
            <a:normAutofit fontScale="47500" lnSpcReduction="20000"/>
          </a:bodyPr>
          <a:lstStyle/>
          <a:p>
            <a:r>
              <a:rPr lang="en-US" b="1" dirty="0"/>
              <a:t>Activity Instructions</a:t>
            </a:r>
          </a:p>
          <a:p>
            <a:pPr lvl="1"/>
            <a:r>
              <a:rPr lang="en-US" dirty="0"/>
              <a:t>Design the Classes</a:t>
            </a:r>
          </a:p>
          <a:p>
            <a:pPr lvl="1"/>
            <a:r>
              <a:rPr lang="en-US" dirty="0"/>
              <a:t>Start the Project</a:t>
            </a:r>
          </a:p>
          <a:p>
            <a:pPr lvl="1"/>
            <a:r>
              <a:rPr lang="en-US" dirty="0"/>
              <a:t>Create the Job class</a:t>
            </a:r>
          </a:p>
          <a:p>
            <a:pPr lvl="1"/>
            <a:r>
              <a:rPr lang="en-US" dirty="0"/>
              <a:t>Test your Job class</a:t>
            </a:r>
          </a:p>
          <a:p>
            <a:pPr lvl="1"/>
            <a:r>
              <a:rPr lang="en-US" dirty="0"/>
              <a:t>Add a Display method to the Job class</a:t>
            </a:r>
          </a:p>
          <a:p>
            <a:pPr lvl="1"/>
            <a:r>
              <a:rPr lang="en-US" dirty="0"/>
              <a:t>Create the Resume class</a:t>
            </a:r>
          </a:p>
          <a:p>
            <a:pPr lvl="1"/>
            <a:r>
              <a:rPr lang="en-US" dirty="0"/>
              <a:t>Test your Resume class</a:t>
            </a:r>
          </a:p>
          <a:p>
            <a:pPr lvl="1"/>
            <a:r>
              <a:rPr lang="en-US" dirty="0"/>
              <a:t>Add a Display method to the Resume class</a:t>
            </a:r>
          </a:p>
          <a:p>
            <a:pPr lvl="1"/>
            <a:endParaRPr lang="en-US" dirty="0"/>
          </a:p>
        </p:txBody>
      </p:sp>
      <p:pic>
        <p:nvPicPr>
          <p:cNvPr id="4" name="Picture 3">
            <a:extLst>
              <a:ext uri="{FF2B5EF4-FFF2-40B4-BE49-F238E27FC236}">
                <a16:creationId xmlns:a16="http://schemas.microsoft.com/office/drawing/2014/main" id="{23C13704-A84E-A444-A2EA-3B0B76577AA8}"/>
              </a:ext>
            </a:extLst>
          </p:cNvPr>
          <p:cNvPicPr>
            <a:picLocks noChangeAspect="1"/>
          </p:cNvPicPr>
          <p:nvPr/>
        </p:nvPicPr>
        <p:blipFill>
          <a:blip r:embed="rId2"/>
          <a:stretch>
            <a:fillRect/>
          </a:stretch>
        </p:blipFill>
        <p:spPr>
          <a:xfrm>
            <a:off x="0" y="5561796"/>
            <a:ext cx="2220265" cy="931079"/>
          </a:xfrm>
          <a:prstGeom prst="rect">
            <a:avLst/>
          </a:prstGeom>
        </p:spPr>
      </p:pic>
      <p:sp>
        <p:nvSpPr>
          <p:cNvPr id="5" name="TextBox 4">
            <a:extLst>
              <a:ext uri="{FF2B5EF4-FFF2-40B4-BE49-F238E27FC236}">
                <a16:creationId xmlns:a16="http://schemas.microsoft.com/office/drawing/2014/main" id="{0A475FAD-C6E2-AA67-FB26-F072B758EDCC}"/>
              </a:ext>
            </a:extLst>
          </p:cNvPr>
          <p:cNvSpPr txBox="1"/>
          <p:nvPr/>
        </p:nvSpPr>
        <p:spPr>
          <a:xfrm>
            <a:off x="0" y="0"/>
            <a:ext cx="7625220" cy="369332"/>
          </a:xfrm>
          <a:prstGeom prst="rect">
            <a:avLst/>
          </a:prstGeom>
          <a:noFill/>
        </p:spPr>
        <p:txBody>
          <a:bodyPr wrap="square">
            <a:spAutoFit/>
          </a:bodyPr>
          <a:lstStyle/>
          <a:p>
            <a:r>
              <a:rPr lang="en-US" dirty="0">
                <a:hlinkClick r:id="rId3"/>
              </a:rPr>
              <a:t>https://byui-cse.github.io/cse210-course-2023/unit02/prepare.html</a:t>
            </a:r>
            <a:r>
              <a:rPr lang="en-US" dirty="0"/>
              <a:t> </a:t>
            </a:r>
          </a:p>
        </p:txBody>
      </p:sp>
      <p:pic>
        <p:nvPicPr>
          <p:cNvPr id="7" name="Picture 6">
            <a:extLst>
              <a:ext uri="{FF2B5EF4-FFF2-40B4-BE49-F238E27FC236}">
                <a16:creationId xmlns:a16="http://schemas.microsoft.com/office/drawing/2014/main" id="{F8D12842-E959-2B3B-2996-5E77F82CF2A5}"/>
              </a:ext>
            </a:extLst>
          </p:cNvPr>
          <p:cNvPicPr>
            <a:picLocks noChangeAspect="1"/>
          </p:cNvPicPr>
          <p:nvPr/>
        </p:nvPicPr>
        <p:blipFill>
          <a:blip r:embed="rId4"/>
          <a:stretch>
            <a:fillRect/>
          </a:stretch>
        </p:blipFill>
        <p:spPr>
          <a:xfrm>
            <a:off x="7674202" y="1495966"/>
            <a:ext cx="4517798" cy="5362033"/>
          </a:xfrm>
          <a:prstGeom prst="rect">
            <a:avLst/>
          </a:prstGeom>
        </p:spPr>
      </p:pic>
      <p:sp>
        <p:nvSpPr>
          <p:cNvPr id="9" name="TextBox 8">
            <a:extLst>
              <a:ext uri="{FF2B5EF4-FFF2-40B4-BE49-F238E27FC236}">
                <a16:creationId xmlns:a16="http://schemas.microsoft.com/office/drawing/2014/main" id="{CA6F6E58-93F0-5146-C61E-68D33A3DBE41}"/>
              </a:ext>
            </a:extLst>
          </p:cNvPr>
          <p:cNvSpPr txBox="1"/>
          <p:nvPr/>
        </p:nvSpPr>
        <p:spPr>
          <a:xfrm>
            <a:off x="753128" y="3679717"/>
            <a:ext cx="6118964" cy="1477328"/>
          </a:xfrm>
          <a:prstGeom prst="rect">
            <a:avLst/>
          </a:prstGeom>
          <a:noFill/>
        </p:spPr>
        <p:txBody>
          <a:bodyPr wrap="square">
            <a:spAutoFit/>
          </a:bodyPr>
          <a:lstStyle/>
          <a:p>
            <a:r>
              <a:rPr lang="en-US" b="1" dirty="0"/>
              <a:t>Submission</a:t>
            </a:r>
          </a:p>
          <a:p>
            <a:pPr>
              <a:buFont typeface="+mj-lt"/>
              <a:buAutoNum type="arabicPeriod"/>
            </a:pPr>
            <a:r>
              <a:rPr lang="en-US" dirty="0"/>
              <a:t>Verify that your program works as described.</a:t>
            </a:r>
          </a:p>
          <a:p>
            <a:pPr>
              <a:buFont typeface="+mj-lt"/>
              <a:buAutoNum type="arabicPeriod"/>
            </a:pPr>
            <a:r>
              <a:rPr lang="en-US" dirty="0"/>
              <a:t>Commit and </a:t>
            </a:r>
            <a:r>
              <a:rPr lang="en-US" b="1" dirty="0"/>
              <a:t>push</a:t>
            </a:r>
            <a:r>
              <a:rPr lang="en-US" dirty="0"/>
              <a:t> your code to your GitHub repository.</a:t>
            </a:r>
          </a:p>
          <a:p>
            <a:pPr>
              <a:buFont typeface="+mj-lt"/>
              <a:buAutoNum type="arabicPeriod"/>
            </a:pPr>
            <a:r>
              <a:rPr lang="en-US" dirty="0"/>
              <a:t>Verify that you can see your updated code at </a:t>
            </a:r>
            <a:r>
              <a:rPr lang="en-US" b="1" dirty="0"/>
              <a:t>GitHub</a:t>
            </a:r>
            <a:r>
              <a:rPr lang="en-US" dirty="0"/>
              <a:t>.</a:t>
            </a:r>
          </a:p>
          <a:p>
            <a:pPr>
              <a:buFont typeface="+mj-lt"/>
              <a:buAutoNum type="arabicPeriod"/>
            </a:pPr>
            <a:r>
              <a:rPr lang="en-US" dirty="0"/>
              <a:t>Submit the </a:t>
            </a:r>
            <a:r>
              <a:rPr lang="en-US" b="1" dirty="0"/>
              <a:t>I-Learn quiz </a:t>
            </a:r>
            <a:r>
              <a:rPr lang="en-US" dirty="0"/>
              <a:t>to report on your work.</a:t>
            </a:r>
          </a:p>
        </p:txBody>
      </p:sp>
    </p:spTree>
    <p:extLst>
      <p:ext uri="{BB962C8B-B14F-4D97-AF65-F5344CB8AC3E}">
        <p14:creationId xmlns:p14="http://schemas.microsoft.com/office/powerpoint/2010/main" val="22064934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B6C66-98C0-54D6-AABE-2942FBC4A04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00B5A2A-183A-EEC4-FB88-4866B526BD6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56337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853AD-B8C7-78D3-1015-35E2D5DE07F1}"/>
              </a:ext>
            </a:extLst>
          </p:cNvPr>
          <p:cNvSpPr>
            <a:spLocks noGrp="1"/>
          </p:cNvSpPr>
          <p:nvPr>
            <p:ph type="title"/>
          </p:nvPr>
        </p:nvSpPr>
        <p:spPr/>
        <p:txBody>
          <a:bodyPr/>
          <a:lstStyle/>
          <a:p>
            <a:r>
              <a:rPr lang="en-US" b="1" dirty="0"/>
              <a:t>Unit 02 Develop: Journal Program</a:t>
            </a:r>
            <a:br>
              <a:rPr lang="en-US" b="1" dirty="0"/>
            </a:br>
            <a:r>
              <a:rPr lang="en-US" b="1" dirty="0"/>
              <a:t>W04 Prove: Developer</a:t>
            </a:r>
            <a:endParaRPr lang="en-US" dirty="0"/>
          </a:p>
        </p:txBody>
      </p:sp>
      <p:pic>
        <p:nvPicPr>
          <p:cNvPr id="4" name="Picture 3">
            <a:extLst>
              <a:ext uri="{FF2B5EF4-FFF2-40B4-BE49-F238E27FC236}">
                <a16:creationId xmlns:a16="http://schemas.microsoft.com/office/drawing/2014/main" id="{BCADD359-C22E-25A3-60C4-3507B518F642}"/>
              </a:ext>
            </a:extLst>
          </p:cNvPr>
          <p:cNvPicPr>
            <a:picLocks noChangeAspect="1"/>
          </p:cNvPicPr>
          <p:nvPr/>
        </p:nvPicPr>
        <p:blipFill>
          <a:blip r:embed="rId2"/>
          <a:stretch>
            <a:fillRect/>
          </a:stretch>
        </p:blipFill>
        <p:spPr>
          <a:xfrm>
            <a:off x="3444135" y="3525293"/>
            <a:ext cx="3390900" cy="1485900"/>
          </a:xfrm>
          <a:prstGeom prst="rect">
            <a:avLst/>
          </a:prstGeom>
        </p:spPr>
      </p:pic>
      <p:sp>
        <p:nvSpPr>
          <p:cNvPr id="9" name="TextBox 8">
            <a:extLst>
              <a:ext uri="{FF2B5EF4-FFF2-40B4-BE49-F238E27FC236}">
                <a16:creationId xmlns:a16="http://schemas.microsoft.com/office/drawing/2014/main" id="{310FF855-0A2D-DCA6-5756-A87248854FA3}"/>
              </a:ext>
            </a:extLst>
          </p:cNvPr>
          <p:cNvSpPr txBox="1"/>
          <p:nvPr/>
        </p:nvSpPr>
        <p:spPr>
          <a:xfrm>
            <a:off x="5259888" y="1583759"/>
            <a:ext cx="6093912" cy="369332"/>
          </a:xfrm>
          <a:prstGeom prst="rect">
            <a:avLst/>
          </a:prstGeom>
          <a:noFill/>
        </p:spPr>
        <p:txBody>
          <a:bodyPr wrap="square">
            <a:spAutoFit/>
          </a:bodyPr>
          <a:lstStyle/>
          <a:p>
            <a:r>
              <a:rPr lang="en-US" dirty="0"/>
              <a:t>Direct link: </a:t>
            </a:r>
            <a:r>
              <a:rPr lang="en-US" dirty="0">
                <a:hlinkClick r:id="rId3"/>
              </a:rPr>
              <a:t>Journal Program Demo</a:t>
            </a:r>
            <a:r>
              <a:rPr lang="en-US" dirty="0"/>
              <a:t> (3 minutes)</a:t>
            </a:r>
          </a:p>
        </p:txBody>
      </p:sp>
      <p:sp>
        <p:nvSpPr>
          <p:cNvPr id="11" name="TextBox 10">
            <a:extLst>
              <a:ext uri="{FF2B5EF4-FFF2-40B4-BE49-F238E27FC236}">
                <a16:creationId xmlns:a16="http://schemas.microsoft.com/office/drawing/2014/main" id="{19C6359B-0218-6C51-E3FB-7ABFC2E9CA8C}"/>
              </a:ext>
            </a:extLst>
          </p:cNvPr>
          <p:cNvSpPr txBox="1"/>
          <p:nvPr/>
        </p:nvSpPr>
        <p:spPr>
          <a:xfrm>
            <a:off x="-1" y="5728"/>
            <a:ext cx="8517699" cy="369332"/>
          </a:xfrm>
          <a:prstGeom prst="rect">
            <a:avLst/>
          </a:prstGeom>
          <a:noFill/>
        </p:spPr>
        <p:txBody>
          <a:bodyPr wrap="square">
            <a:spAutoFit/>
          </a:bodyPr>
          <a:lstStyle/>
          <a:p>
            <a:r>
              <a:rPr lang="en-US" dirty="0">
                <a:hlinkClick r:id="rId4"/>
              </a:rPr>
              <a:t>https://byui-cse.github.io/cse210-course-2023/unit02/develop.html</a:t>
            </a:r>
            <a:r>
              <a:rPr lang="en-US" dirty="0"/>
              <a:t> </a:t>
            </a:r>
          </a:p>
        </p:txBody>
      </p:sp>
    </p:spTree>
    <p:extLst>
      <p:ext uri="{BB962C8B-B14F-4D97-AF65-F5344CB8AC3E}">
        <p14:creationId xmlns:p14="http://schemas.microsoft.com/office/powerpoint/2010/main" val="37970609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853AD-B8C7-78D3-1015-35E2D5DE07F1}"/>
              </a:ext>
            </a:extLst>
          </p:cNvPr>
          <p:cNvSpPr>
            <a:spLocks noGrp="1"/>
          </p:cNvSpPr>
          <p:nvPr>
            <p:ph type="title"/>
          </p:nvPr>
        </p:nvSpPr>
        <p:spPr/>
        <p:txBody>
          <a:bodyPr/>
          <a:lstStyle/>
          <a:p>
            <a:r>
              <a:rPr lang="en-US" b="1" dirty="0"/>
              <a:t>Unit 02 Develop: Journal Program</a:t>
            </a:r>
            <a:endParaRPr lang="en-US" dirty="0"/>
          </a:p>
        </p:txBody>
      </p:sp>
      <p:pic>
        <p:nvPicPr>
          <p:cNvPr id="4" name="Picture 3">
            <a:extLst>
              <a:ext uri="{FF2B5EF4-FFF2-40B4-BE49-F238E27FC236}">
                <a16:creationId xmlns:a16="http://schemas.microsoft.com/office/drawing/2014/main" id="{BCADD359-C22E-25A3-60C4-3507B518F642}"/>
              </a:ext>
            </a:extLst>
          </p:cNvPr>
          <p:cNvPicPr>
            <a:picLocks noChangeAspect="1"/>
          </p:cNvPicPr>
          <p:nvPr/>
        </p:nvPicPr>
        <p:blipFill>
          <a:blip r:embed="rId2"/>
          <a:stretch>
            <a:fillRect/>
          </a:stretch>
        </p:blipFill>
        <p:spPr>
          <a:xfrm>
            <a:off x="354643" y="1583759"/>
            <a:ext cx="3390900" cy="1485900"/>
          </a:xfrm>
          <a:prstGeom prst="rect">
            <a:avLst/>
          </a:prstGeom>
        </p:spPr>
      </p:pic>
      <p:pic>
        <p:nvPicPr>
          <p:cNvPr id="5" name="Picture 4">
            <a:extLst>
              <a:ext uri="{FF2B5EF4-FFF2-40B4-BE49-F238E27FC236}">
                <a16:creationId xmlns:a16="http://schemas.microsoft.com/office/drawing/2014/main" id="{8831D15D-C47B-9E79-518E-0DEC5C645F0C}"/>
              </a:ext>
            </a:extLst>
          </p:cNvPr>
          <p:cNvPicPr>
            <a:picLocks noChangeAspect="1"/>
          </p:cNvPicPr>
          <p:nvPr/>
        </p:nvPicPr>
        <p:blipFill>
          <a:blip r:embed="rId3"/>
          <a:stretch>
            <a:fillRect/>
          </a:stretch>
        </p:blipFill>
        <p:spPr>
          <a:xfrm>
            <a:off x="0" y="3608278"/>
            <a:ext cx="3683000" cy="3200400"/>
          </a:xfrm>
          <a:prstGeom prst="rect">
            <a:avLst/>
          </a:prstGeom>
        </p:spPr>
      </p:pic>
      <p:pic>
        <p:nvPicPr>
          <p:cNvPr id="7" name="Picture 6">
            <a:extLst>
              <a:ext uri="{FF2B5EF4-FFF2-40B4-BE49-F238E27FC236}">
                <a16:creationId xmlns:a16="http://schemas.microsoft.com/office/drawing/2014/main" id="{C3E5AA3E-2040-3059-24D2-00D8B62669F5}"/>
              </a:ext>
            </a:extLst>
          </p:cNvPr>
          <p:cNvPicPr>
            <a:picLocks noChangeAspect="1"/>
          </p:cNvPicPr>
          <p:nvPr/>
        </p:nvPicPr>
        <p:blipFill>
          <a:blip r:embed="rId4"/>
          <a:stretch>
            <a:fillRect/>
          </a:stretch>
        </p:blipFill>
        <p:spPr>
          <a:xfrm>
            <a:off x="3638506" y="3608278"/>
            <a:ext cx="5067300" cy="2209800"/>
          </a:xfrm>
          <a:prstGeom prst="rect">
            <a:avLst/>
          </a:prstGeom>
        </p:spPr>
      </p:pic>
      <p:sp>
        <p:nvSpPr>
          <p:cNvPr id="9" name="TextBox 8">
            <a:extLst>
              <a:ext uri="{FF2B5EF4-FFF2-40B4-BE49-F238E27FC236}">
                <a16:creationId xmlns:a16="http://schemas.microsoft.com/office/drawing/2014/main" id="{310FF855-0A2D-DCA6-5756-A87248854FA3}"/>
              </a:ext>
            </a:extLst>
          </p:cNvPr>
          <p:cNvSpPr txBox="1"/>
          <p:nvPr/>
        </p:nvSpPr>
        <p:spPr>
          <a:xfrm>
            <a:off x="5259888" y="1583759"/>
            <a:ext cx="6093912" cy="369332"/>
          </a:xfrm>
          <a:prstGeom prst="rect">
            <a:avLst/>
          </a:prstGeom>
          <a:noFill/>
        </p:spPr>
        <p:txBody>
          <a:bodyPr wrap="square">
            <a:spAutoFit/>
          </a:bodyPr>
          <a:lstStyle/>
          <a:p>
            <a:r>
              <a:rPr lang="en-US" dirty="0"/>
              <a:t>Direct link: </a:t>
            </a:r>
            <a:r>
              <a:rPr lang="en-US" dirty="0">
                <a:hlinkClick r:id="rId5"/>
              </a:rPr>
              <a:t>Journal Program Demo</a:t>
            </a:r>
            <a:r>
              <a:rPr lang="en-US" dirty="0"/>
              <a:t> (3 minutes)</a:t>
            </a:r>
          </a:p>
        </p:txBody>
      </p:sp>
      <p:sp>
        <p:nvSpPr>
          <p:cNvPr id="11" name="TextBox 10">
            <a:extLst>
              <a:ext uri="{FF2B5EF4-FFF2-40B4-BE49-F238E27FC236}">
                <a16:creationId xmlns:a16="http://schemas.microsoft.com/office/drawing/2014/main" id="{19C6359B-0218-6C51-E3FB-7ABFC2E9CA8C}"/>
              </a:ext>
            </a:extLst>
          </p:cNvPr>
          <p:cNvSpPr txBox="1"/>
          <p:nvPr/>
        </p:nvSpPr>
        <p:spPr>
          <a:xfrm>
            <a:off x="-1" y="5728"/>
            <a:ext cx="8517699" cy="369332"/>
          </a:xfrm>
          <a:prstGeom prst="rect">
            <a:avLst/>
          </a:prstGeom>
          <a:noFill/>
        </p:spPr>
        <p:txBody>
          <a:bodyPr wrap="square">
            <a:spAutoFit/>
          </a:bodyPr>
          <a:lstStyle/>
          <a:p>
            <a:r>
              <a:rPr lang="en-US" dirty="0">
                <a:hlinkClick r:id="rId6"/>
              </a:rPr>
              <a:t>https://byui-cse.github.io/cse210-course-2023/unit02/develop.html</a:t>
            </a:r>
            <a:r>
              <a:rPr lang="en-US" dirty="0"/>
              <a:t> </a:t>
            </a:r>
          </a:p>
        </p:txBody>
      </p:sp>
      <p:pic>
        <p:nvPicPr>
          <p:cNvPr id="12" name="Picture 11">
            <a:extLst>
              <a:ext uri="{FF2B5EF4-FFF2-40B4-BE49-F238E27FC236}">
                <a16:creationId xmlns:a16="http://schemas.microsoft.com/office/drawing/2014/main" id="{C0D10FE5-96C5-CFC4-C764-E5A90BBFB828}"/>
              </a:ext>
            </a:extLst>
          </p:cNvPr>
          <p:cNvPicPr>
            <a:picLocks noChangeAspect="1"/>
          </p:cNvPicPr>
          <p:nvPr/>
        </p:nvPicPr>
        <p:blipFill>
          <a:blip r:embed="rId7"/>
          <a:stretch>
            <a:fillRect/>
          </a:stretch>
        </p:blipFill>
        <p:spPr>
          <a:xfrm>
            <a:off x="8969595" y="4713178"/>
            <a:ext cx="2552700" cy="1155700"/>
          </a:xfrm>
          <a:prstGeom prst="rect">
            <a:avLst/>
          </a:prstGeom>
        </p:spPr>
      </p:pic>
      <p:pic>
        <p:nvPicPr>
          <p:cNvPr id="13" name="Picture 12">
            <a:extLst>
              <a:ext uri="{FF2B5EF4-FFF2-40B4-BE49-F238E27FC236}">
                <a16:creationId xmlns:a16="http://schemas.microsoft.com/office/drawing/2014/main" id="{184B52AC-57F2-994A-254F-81E90D7E5013}"/>
              </a:ext>
            </a:extLst>
          </p:cNvPr>
          <p:cNvPicPr>
            <a:picLocks noChangeAspect="1"/>
          </p:cNvPicPr>
          <p:nvPr/>
        </p:nvPicPr>
        <p:blipFill>
          <a:blip r:embed="rId8"/>
          <a:stretch>
            <a:fillRect/>
          </a:stretch>
        </p:blipFill>
        <p:spPr>
          <a:xfrm>
            <a:off x="8969595" y="3069659"/>
            <a:ext cx="2768600" cy="1282700"/>
          </a:xfrm>
          <a:prstGeom prst="rect">
            <a:avLst/>
          </a:prstGeom>
        </p:spPr>
      </p:pic>
    </p:spTree>
    <p:extLst>
      <p:ext uri="{BB962C8B-B14F-4D97-AF65-F5344CB8AC3E}">
        <p14:creationId xmlns:p14="http://schemas.microsoft.com/office/powerpoint/2010/main" val="2755000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853AD-B8C7-78D3-1015-35E2D5DE07F1}"/>
              </a:ext>
            </a:extLst>
          </p:cNvPr>
          <p:cNvSpPr>
            <a:spLocks noGrp="1"/>
          </p:cNvSpPr>
          <p:nvPr>
            <p:ph type="title"/>
          </p:nvPr>
        </p:nvSpPr>
        <p:spPr/>
        <p:txBody>
          <a:bodyPr>
            <a:normAutofit/>
          </a:bodyPr>
          <a:lstStyle/>
          <a:p>
            <a:r>
              <a:rPr lang="en-US" b="1" dirty="0"/>
              <a:t>Unit 02 Develop: Journal Program</a:t>
            </a:r>
            <a:br>
              <a:rPr lang="en-US" b="1" dirty="0"/>
            </a:br>
            <a:r>
              <a:rPr lang="en-US" b="1" dirty="0"/>
              <a:t>Problem Overview</a:t>
            </a:r>
            <a:endParaRPr lang="en-US" dirty="0"/>
          </a:p>
        </p:txBody>
      </p:sp>
      <p:sp>
        <p:nvSpPr>
          <p:cNvPr id="3" name="Content Placeholder 2">
            <a:extLst>
              <a:ext uri="{FF2B5EF4-FFF2-40B4-BE49-F238E27FC236}">
                <a16:creationId xmlns:a16="http://schemas.microsoft.com/office/drawing/2014/main" id="{3AFFED74-93B6-E939-5F37-AC6304037B25}"/>
              </a:ext>
            </a:extLst>
          </p:cNvPr>
          <p:cNvSpPr>
            <a:spLocks noGrp="1"/>
          </p:cNvSpPr>
          <p:nvPr>
            <p:ph sz="half" idx="1"/>
          </p:nvPr>
        </p:nvSpPr>
        <p:spPr/>
        <p:txBody>
          <a:bodyPr>
            <a:normAutofit fontScale="70000" lnSpcReduction="20000"/>
          </a:bodyPr>
          <a:lstStyle/>
          <a:p>
            <a:r>
              <a:rPr lang="en-US" dirty="0"/>
              <a:t>A. Many people see the value of keeping a journal to record important events, and many people even set this as a goal. </a:t>
            </a:r>
            <a:r>
              <a:rPr lang="en-US" b="1" dirty="0">
                <a:solidFill>
                  <a:schemeClr val="accent6"/>
                </a:solidFill>
              </a:rPr>
              <a:t>And yet, very few people actually follow through and keep a journal consistently</a:t>
            </a:r>
            <a:r>
              <a:rPr lang="en-US" b="1" dirty="0"/>
              <a:t>.</a:t>
            </a:r>
          </a:p>
          <a:p>
            <a:r>
              <a:rPr lang="en-US" dirty="0"/>
              <a:t>Think to yourself for a moment: </a:t>
            </a:r>
          </a:p>
          <a:p>
            <a:pPr lvl="1"/>
            <a:r>
              <a:rPr lang="en-US" dirty="0"/>
              <a:t>What are some reasons people do not follow through with their goal to keep a journal? </a:t>
            </a:r>
          </a:p>
          <a:p>
            <a:pPr lvl="1"/>
            <a:r>
              <a:rPr lang="en-US" dirty="0"/>
              <a:t>Could a program or app help with any of these?</a:t>
            </a:r>
          </a:p>
          <a:p>
            <a:endParaRPr lang="en-US" dirty="0"/>
          </a:p>
          <a:p>
            <a:r>
              <a:rPr lang="en-US" dirty="0"/>
              <a:t>C. While it will not solve all of the people's problems, a </a:t>
            </a:r>
            <a:r>
              <a:rPr lang="en-US" b="1" dirty="0">
                <a:solidFill>
                  <a:schemeClr val="accent6"/>
                </a:solidFill>
              </a:rPr>
              <a:t>great program or an app could help</a:t>
            </a:r>
            <a:r>
              <a:rPr lang="en-US" dirty="0"/>
              <a:t> remove some of these barriers. </a:t>
            </a:r>
          </a:p>
          <a:p>
            <a:pPr lvl="1"/>
            <a:r>
              <a:rPr lang="en-US" dirty="0"/>
              <a:t>For example, an app could give you a reminder at a certain time of day or give you a direct link to your document.</a:t>
            </a:r>
          </a:p>
          <a:p>
            <a:endParaRPr lang="en-US" dirty="0"/>
          </a:p>
        </p:txBody>
      </p:sp>
      <p:sp>
        <p:nvSpPr>
          <p:cNvPr id="5" name="Content Placeholder 4">
            <a:extLst>
              <a:ext uri="{FF2B5EF4-FFF2-40B4-BE49-F238E27FC236}">
                <a16:creationId xmlns:a16="http://schemas.microsoft.com/office/drawing/2014/main" id="{DFEE0DF1-9C27-F427-8F99-3CE716301661}"/>
              </a:ext>
            </a:extLst>
          </p:cNvPr>
          <p:cNvSpPr>
            <a:spLocks noGrp="1"/>
          </p:cNvSpPr>
          <p:nvPr>
            <p:ph sz="half" idx="2"/>
          </p:nvPr>
        </p:nvSpPr>
        <p:spPr/>
        <p:txBody>
          <a:bodyPr>
            <a:normAutofit fontScale="70000" lnSpcReduction="20000"/>
          </a:bodyPr>
          <a:lstStyle/>
          <a:p>
            <a:r>
              <a:rPr lang="en-US" dirty="0"/>
              <a:t>B. Some of the </a:t>
            </a:r>
            <a:r>
              <a:rPr lang="en-US" b="1" dirty="0">
                <a:solidFill>
                  <a:schemeClr val="accent6"/>
                </a:solidFill>
              </a:rPr>
              <a:t>reasons</a:t>
            </a:r>
            <a:r>
              <a:rPr lang="en-US" dirty="0"/>
              <a:t> you thought of might include the following:</a:t>
            </a:r>
          </a:p>
          <a:p>
            <a:pPr lvl="1"/>
            <a:r>
              <a:rPr lang="en-US" dirty="0"/>
              <a:t>We forget</a:t>
            </a:r>
          </a:p>
          <a:p>
            <a:pPr lvl="1"/>
            <a:r>
              <a:rPr lang="en-US" dirty="0"/>
              <a:t>It's not convenient to get out our written journal or find the electronic document</a:t>
            </a:r>
          </a:p>
          <a:p>
            <a:pPr lvl="1"/>
            <a:r>
              <a:rPr lang="en-US" dirty="0"/>
              <a:t>We don't feel like we have anything interesting to say</a:t>
            </a:r>
          </a:p>
          <a:p>
            <a:pPr lvl="1"/>
            <a:r>
              <a:rPr lang="en-US" dirty="0"/>
              <a:t>We don't feel like we have time for it</a:t>
            </a:r>
          </a:p>
          <a:p>
            <a:pPr lvl="1"/>
            <a:r>
              <a:rPr lang="en-US" dirty="0"/>
              <a:t>We aren't sure what to write</a:t>
            </a:r>
          </a:p>
          <a:p>
            <a:pPr lvl="1"/>
            <a:r>
              <a:rPr lang="en-US" dirty="0"/>
              <a:t>We feel overwhelmed with writing every event of the day, so we don't write anything.</a:t>
            </a:r>
          </a:p>
          <a:p>
            <a:endParaRPr lang="en-US" dirty="0"/>
          </a:p>
          <a:p>
            <a:r>
              <a:rPr lang="en-US" dirty="0"/>
              <a:t>D. Consider the last challenge mentioned above, that of </a:t>
            </a:r>
            <a:r>
              <a:rPr lang="en-US" b="1" dirty="0">
                <a:solidFill>
                  <a:schemeClr val="accent6"/>
                </a:solidFill>
              </a:rPr>
              <a:t>being overwhelmed </a:t>
            </a:r>
            <a:r>
              <a:rPr lang="en-US" dirty="0"/>
              <a:t>because it feels like you must write every event during the day; this seems to be a big problem for many people.</a:t>
            </a:r>
          </a:p>
          <a:p>
            <a:pPr lvl="1"/>
            <a:r>
              <a:rPr lang="en-US" dirty="0"/>
              <a:t> Could an app help with this?</a:t>
            </a:r>
          </a:p>
          <a:p>
            <a:endParaRPr lang="en-US" dirty="0"/>
          </a:p>
        </p:txBody>
      </p:sp>
      <p:sp>
        <p:nvSpPr>
          <p:cNvPr id="11" name="TextBox 10">
            <a:extLst>
              <a:ext uri="{FF2B5EF4-FFF2-40B4-BE49-F238E27FC236}">
                <a16:creationId xmlns:a16="http://schemas.microsoft.com/office/drawing/2014/main" id="{19C6359B-0218-6C51-E3FB-7ABFC2E9CA8C}"/>
              </a:ext>
            </a:extLst>
          </p:cNvPr>
          <p:cNvSpPr txBox="1"/>
          <p:nvPr/>
        </p:nvSpPr>
        <p:spPr>
          <a:xfrm>
            <a:off x="-1" y="5728"/>
            <a:ext cx="8517699" cy="369332"/>
          </a:xfrm>
          <a:prstGeom prst="rect">
            <a:avLst/>
          </a:prstGeom>
          <a:noFill/>
        </p:spPr>
        <p:txBody>
          <a:bodyPr wrap="square">
            <a:spAutoFit/>
          </a:bodyPr>
          <a:lstStyle/>
          <a:p>
            <a:r>
              <a:rPr lang="en-US" dirty="0">
                <a:hlinkClick r:id="rId2"/>
              </a:rPr>
              <a:t>https://byui-cse.github.io/cse210-course-2023/unit02/develop.html</a:t>
            </a:r>
            <a:r>
              <a:rPr lang="en-US" dirty="0"/>
              <a:t> </a:t>
            </a:r>
          </a:p>
        </p:txBody>
      </p:sp>
    </p:spTree>
    <p:extLst>
      <p:ext uri="{BB962C8B-B14F-4D97-AF65-F5344CB8AC3E}">
        <p14:creationId xmlns:p14="http://schemas.microsoft.com/office/powerpoint/2010/main" val="344273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853AD-B8C7-78D3-1015-35E2D5DE07F1}"/>
              </a:ext>
            </a:extLst>
          </p:cNvPr>
          <p:cNvSpPr>
            <a:spLocks noGrp="1"/>
          </p:cNvSpPr>
          <p:nvPr>
            <p:ph type="title"/>
          </p:nvPr>
        </p:nvSpPr>
        <p:spPr/>
        <p:txBody>
          <a:bodyPr>
            <a:normAutofit/>
          </a:bodyPr>
          <a:lstStyle/>
          <a:p>
            <a:r>
              <a:rPr lang="en-US" b="1" dirty="0"/>
              <a:t>Unit 02 Develop: Journal Program</a:t>
            </a:r>
            <a:br>
              <a:rPr lang="en-US" b="1" dirty="0"/>
            </a:br>
            <a:r>
              <a:rPr lang="en-US" b="1" dirty="0"/>
              <a:t>Solution Idea</a:t>
            </a:r>
            <a:endParaRPr lang="en-US" dirty="0"/>
          </a:p>
        </p:txBody>
      </p:sp>
      <p:sp>
        <p:nvSpPr>
          <p:cNvPr id="3" name="Content Placeholder 2">
            <a:extLst>
              <a:ext uri="{FF2B5EF4-FFF2-40B4-BE49-F238E27FC236}">
                <a16:creationId xmlns:a16="http://schemas.microsoft.com/office/drawing/2014/main" id="{3AFFED74-93B6-E939-5F37-AC6304037B25}"/>
              </a:ext>
            </a:extLst>
          </p:cNvPr>
          <p:cNvSpPr>
            <a:spLocks noGrp="1"/>
          </p:cNvSpPr>
          <p:nvPr>
            <p:ph idx="1"/>
          </p:nvPr>
        </p:nvSpPr>
        <p:spPr/>
        <p:txBody>
          <a:bodyPr>
            <a:normAutofit/>
          </a:bodyPr>
          <a:lstStyle/>
          <a:p>
            <a:r>
              <a:rPr lang="en-US" dirty="0"/>
              <a:t>What if the Journal app gave people a </a:t>
            </a:r>
            <a:r>
              <a:rPr lang="en-US" b="1" dirty="0">
                <a:solidFill>
                  <a:schemeClr val="accent6"/>
                </a:solidFill>
              </a:rPr>
              <a:t>simple prompt </a:t>
            </a:r>
            <a:r>
              <a:rPr lang="en-US" dirty="0"/>
              <a:t>to respond to every day? </a:t>
            </a:r>
          </a:p>
          <a:p>
            <a:pPr lvl="1"/>
            <a:r>
              <a:rPr lang="en-US" dirty="0"/>
              <a:t>It could also record the response somewhere for them and even add elements like the data automatically.</a:t>
            </a:r>
          </a:p>
          <a:p>
            <a:r>
              <a:rPr lang="en-US" dirty="0"/>
              <a:t>These features could help </a:t>
            </a:r>
            <a:r>
              <a:rPr lang="en-US" b="1" dirty="0">
                <a:solidFill>
                  <a:schemeClr val="accent6"/>
                </a:solidFill>
              </a:rPr>
              <a:t>address some of the challenges </a:t>
            </a:r>
            <a:r>
              <a:rPr lang="en-US" dirty="0"/>
              <a:t>that keep people from journaling and could be included in a mobile app or on a web page. </a:t>
            </a:r>
          </a:p>
          <a:p>
            <a:pPr lvl="1"/>
            <a:r>
              <a:rPr lang="en-US" dirty="0"/>
              <a:t>The actual interface is not that critical, but the ability for a program to help </a:t>
            </a:r>
            <a:r>
              <a:rPr lang="en-US" b="1" dirty="0">
                <a:solidFill>
                  <a:schemeClr val="accent6"/>
                </a:solidFill>
              </a:rPr>
              <a:t>solve a real problem </a:t>
            </a:r>
            <a:r>
              <a:rPr lang="en-US" dirty="0"/>
              <a:t>is important to recognize.</a:t>
            </a:r>
          </a:p>
          <a:p>
            <a:endParaRPr lang="en-US" dirty="0"/>
          </a:p>
        </p:txBody>
      </p:sp>
      <p:sp>
        <p:nvSpPr>
          <p:cNvPr id="11" name="TextBox 10">
            <a:extLst>
              <a:ext uri="{FF2B5EF4-FFF2-40B4-BE49-F238E27FC236}">
                <a16:creationId xmlns:a16="http://schemas.microsoft.com/office/drawing/2014/main" id="{19C6359B-0218-6C51-E3FB-7ABFC2E9CA8C}"/>
              </a:ext>
            </a:extLst>
          </p:cNvPr>
          <p:cNvSpPr txBox="1"/>
          <p:nvPr/>
        </p:nvSpPr>
        <p:spPr>
          <a:xfrm>
            <a:off x="-1" y="5728"/>
            <a:ext cx="8517699" cy="369332"/>
          </a:xfrm>
          <a:prstGeom prst="rect">
            <a:avLst/>
          </a:prstGeom>
          <a:noFill/>
        </p:spPr>
        <p:txBody>
          <a:bodyPr wrap="square">
            <a:spAutoFit/>
          </a:bodyPr>
          <a:lstStyle/>
          <a:p>
            <a:r>
              <a:rPr lang="en-US" dirty="0">
                <a:hlinkClick r:id="rId2"/>
              </a:rPr>
              <a:t>https://byui-cse.github.io/cse210-course-2023/unit02/develop.html</a:t>
            </a:r>
            <a:r>
              <a:rPr lang="en-US" dirty="0"/>
              <a:t> </a:t>
            </a:r>
          </a:p>
        </p:txBody>
      </p:sp>
    </p:spTree>
    <p:extLst>
      <p:ext uri="{BB962C8B-B14F-4D97-AF65-F5344CB8AC3E}">
        <p14:creationId xmlns:p14="http://schemas.microsoft.com/office/powerpoint/2010/main" val="37189972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853AD-B8C7-78D3-1015-35E2D5DE07F1}"/>
              </a:ext>
            </a:extLst>
          </p:cNvPr>
          <p:cNvSpPr>
            <a:spLocks noGrp="1"/>
          </p:cNvSpPr>
          <p:nvPr>
            <p:ph type="title"/>
          </p:nvPr>
        </p:nvSpPr>
        <p:spPr/>
        <p:txBody>
          <a:bodyPr>
            <a:normAutofit/>
          </a:bodyPr>
          <a:lstStyle/>
          <a:p>
            <a:r>
              <a:rPr lang="en-US" b="1" dirty="0"/>
              <a:t>Unit 02 Develop: Journal Program</a:t>
            </a:r>
            <a:br>
              <a:rPr lang="en-US" b="1" dirty="0"/>
            </a:br>
            <a:r>
              <a:rPr lang="en-US" b="1" dirty="0"/>
              <a:t>Program Specification</a:t>
            </a:r>
            <a:endParaRPr lang="en-US" dirty="0"/>
          </a:p>
        </p:txBody>
      </p:sp>
      <p:sp>
        <p:nvSpPr>
          <p:cNvPr id="3" name="Content Placeholder 2">
            <a:extLst>
              <a:ext uri="{FF2B5EF4-FFF2-40B4-BE49-F238E27FC236}">
                <a16:creationId xmlns:a16="http://schemas.microsoft.com/office/drawing/2014/main" id="{3AFFED74-93B6-E939-5F37-AC6304037B25}"/>
              </a:ext>
            </a:extLst>
          </p:cNvPr>
          <p:cNvSpPr>
            <a:spLocks noGrp="1"/>
          </p:cNvSpPr>
          <p:nvPr>
            <p:ph sz="half" idx="1"/>
          </p:nvPr>
        </p:nvSpPr>
        <p:spPr/>
        <p:txBody>
          <a:bodyPr>
            <a:normAutofit fontScale="55000" lnSpcReduction="20000"/>
          </a:bodyPr>
          <a:lstStyle/>
          <a:p>
            <a:r>
              <a:rPr lang="en-US" dirty="0"/>
              <a:t>For this assignment, you will write a program to help people record the events of their day by supplying prompts and then saving their responses along with the question and the date to a file.</a:t>
            </a:r>
          </a:p>
          <a:p>
            <a:endParaRPr lang="en-US" dirty="0"/>
          </a:p>
        </p:txBody>
      </p:sp>
      <p:sp>
        <p:nvSpPr>
          <p:cNvPr id="4" name="Content Placeholder 3">
            <a:extLst>
              <a:ext uri="{FF2B5EF4-FFF2-40B4-BE49-F238E27FC236}">
                <a16:creationId xmlns:a16="http://schemas.microsoft.com/office/drawing/2014/main" id="{53B17235-03D6-9A87-AE95-EBFCAF08B408}"/>
              </a:ext>
            </a:extLst>
          </p:cNvPr>
          <p:cNvSpPr>
            <a:spLocks noGrp="1"/>
          </p:cNvSpPr>
          <p:nvPr>
            <p:ph sz="half" idx="2"/>
          </p:nvPr>
        </p:nvSpPr>
        <p:spPr/>
        <p:txBody>
          <a:bodyPr>
            <a:normAutofit fontScale="55000" lnSpcReduction="20000"/>
          </a:bodyPr>
          <a:lstStyle/>
          <a:p>
            <a:pPr marL="0" indent="0">
              <a:buNone/>
            </a:pPr>
            <a:r>
              <a:rPr lang="en-US" sz="3300" b="1" dirty="0"/>
              <a:t>Functional Requirements</a:t>
            </a:r>
          </a:p>
          <a:p>
            <a:pPr>
              <a:buFont typeface="+mj-lt"/>
              <a:buAutoNum type="arabicPeriod"/>
            </a:pPr>
            <a:r>
              <a:rPr lang="en-US" dirty="0"/>
              <a:t>Write a new entry (with prompts)</a:t>
            </a:r>
          </a:p>
          <a:p>
            <a:pPr>
              <a:buFont typeface="+mj-lt"/>
              <a:buAutoNum type="arabicPeriod"/>
            </a:pPr>
            <a:r>
              <a:rPr lang="en-US" dirty="0"/>
              <a:t>Display the journal</a:t>
            </a:r>
          </a:p>
          <a:p>
            <a:pPr>
              <a:buFont typeface="+mj-lt"/>
              <a:buAutoNum type="arabicPeriod"/>
            </a:pPr>
            <a:r>
              <a:rPr lang="en-US" dirty="0"/>
              <a:t>Load the journal from a file</a:t>
            </a:r>
          </a:p>
          <a:p>
            <a:pPr>
              <a:buFont typeface="+mj-lt"/>
              <a:buAutoNum type="arabicPeriod"/>
            </a:pPr>
            <a:r>
              <a:rPr lang="en-US" dirty="0"/>
              <a:t>Save the journal to a file</a:t>
            </a:r>
          </a:p>
          <a:p>
            <a:pPr>
              <a:buFont typeface="+mj-lt"/>
              <a:buAutoNum type="arabicPeriod"/>
            </a:pPr>
            <a:r>
              <a:rPr lang="en-US" dirty="0"/>
              <a:t>Provide a menu that allows the user to choose these options</a:t>
            </a:r>
          </a:p>
          <a:p>
            <a:pPr>
              <a:buFont typeface="+mj-lt"/>
              <a:buAutoNum type="arabicPeriod"/>
            </a:pPr>
            <a:endParaRPr lang="en-US" dirty="0"/>
          </a:p>
          <a:p>
            <a:pPr>
              <a:buFont typeface="+mj-lt"/>
              <a:buAutoNum type="arabicPeriod"/>
            </a:pPr>
            <a:r>
              <a:rPr lang="en-US" dirty="0"/>
              <a:t>Your list of prompts must contain at least five different prompts. : </a:t>
            </a:r>
          </a:p>
          <a:p>
            <a:pPr marL="742950" lvl="1" indent="-285750">
              <a:buFont typeface="+mj-lt"/>
              <a:buAutoNum type="arabicPeriod"/>
            </a:pPr>
            <a:r>
              <a:rPr lang="en-US" dirty="0"/>
              <a:t>Who was the most interesting person I interacted with today?</a:t>
            </a:r>
          </a:p>
          <a:p>
            <a:pPr marL="742950" lvl="1" indent="-285750">
              <a:buFont typeface="+mj-lt"/>
              <a:buAutoNum type="arabicPeriod"/>
            </a:pPr>
            <a:r>
              <a:rPr lang="en-US" dirty="0"/>
              <a:t>What was the best part of my day?</a:t>
            </a:r>
          </a:p>
          <a:p>
            <a:pPr marL="742950" lvl="1" indent="-285750">
              <a:buFont typeface="+mj-lt"/>
              <a:buAutoNum type="arabicPeriod"/>
            </a:pPr>
            <a:r>
              <a:rPr lang="en-US" dirty="0"/>
              <a:t>How did I see the hand of the Lord in my life today?</a:t>
            </a:r>
          </a:p>
          <a:p>
            <a:pPr marL="742950" lvl="1" indent="-285750">
              <a:buFont typeface="+mj-lt"/>
              <a:buAutoNum type="arabicPeriod"/>
            </a:pPr>
            <a:r>
              <a:rPr lang="en-US" dirty="0"/>
              <a:t>What was the strongest emotion I felt today?</a:t>
            </a:r>
          </a:p>
          <a:p>
            <a:pPr marL="742950" lvl="1" indent="-285750">
              <a:buFont typeface="+mj-lt"/>
              <a:buAutoNum type="arabicPeriod"/>
            </a:pPr>
            <a:r>
              <a:rPr lang="en-US" dirty="0"/>
              <a:t>If I had one thing I could do over today, what would it be?</a:t>
            </a:r>
          </a:p>
          <a:p>
            <a:pPr>
              <a:buFont typeface="+mj-lt"/>
              <a:buAutoNum type="arabicPeriod"/>
            </a:pPr>
            <a:r>
              <a:rPr lang="en-US" dirty="0"/>
              <a:t>Your interface should generally follow the pattern shown in the video demo below.</a:t>
            </a:r>
          </a:p>
          <a:p>
            <a:endParaRPr lang="en-US" dirty="0"/>
          </a:p>
        </p:txBody>
      </p:sp>
      <p:sp>
        <p:nvSpPr>
          <p:cNvPr id="11" name="TextBox 10">
            <a:extLst>
              <a:ext uri="{FF2B5EF4-FFF2-40B4-BE49-F238E27FC236}">
                <a16:creationId xmlns:a16="http://schemas.microsoft.com/office/drawing/2014/main" id="{19C6359B-0218-6C51-E3FB-7ABFC2E9CA8C}"/>
              </a:ext>
            </a:extLst>
          </p:cNvPr>
          <p:cNvSpPr txBox="1"/>
          <p:nvPr/>
        </p:nvSpPr>
        <p:spPr>
          <a:xfrm>
            <a:off x="-1" y="5728"/>
            <a:ext cx="8517699" cy="369332"/>
          </a:xfrm>
          <a:prstGeom prst="rect">
            <a:avLst/>
          </a:prstGeom>
          <a:noFill/>
        </p:spPr>
        <p:txBody>
          <a:bodyPr wrap="square">
            <a:spAutoFit/>
          </a:bodyPr>
          <a:lstStyle/>
          <a:p>
            <a:r>
              <a:rPr lang="en-US" dirty="0">
                <a:hlinkClick r:id="rId2"/>
              </a:rPr>
              <a:t>https://byui-cse.github.io/cse210-course-2023/unit02/develop.html</a:t>
            </a:r>
            <a:r>
              <a:rPr lang="en-US" dirty="0"/>
              <a:t> </a:t>
            </a:r>
          </a:p>
        </p:txBody>
      </p:sp>
      <p:pic>
        <p:nvPicPr>
          <p:cNvPr id="5" name="Picture 4">
            <a:extLst>
              <a:ext uri="{FF2B5EF4-FFF2-40B4-BE49-F238E27FC236}">
                <a16:creationId xmlns:a16="http://schemas.microsoft.com/office/drawing/2014/main" id="{2AFB023A-D5EA-D7C6-C1CE-B551E7C1A422}"/>
              </a:ext>
            </a:extLst>
          </p:cNvPr>
          <p:cNvPicPr>
            <a:picLocks noChangeAspect="1"/>
          </p:cNvPicPr>
          <p:nvPr/>
        </p:nvPicPr>
        <p:blipFill>
          <a:blip r:embed="rId3"/>
          <a:stretch>
            <a:fillRect/>
          </a:stretch>
        </p:blipFill>
        <p:spPr>
          <a:xfrm>
            <a:off x="1269043" y="3901075"/>
            <a:ext cx="3390900" cy="1485900"/>
          </a:xfrm>
          <a:prstGeom prst="rect">
            <a:avLst/>
          </a:prstGeom>
        </p:spPr>
      </p:pic>
    </p:spTree>
    <p:extLst>
      <p:ext uri="{BB962C8B-B14F-4D97-AF65-F5344CB8AC3E}">
        <p14:creationId xmlns:p14="http://schemas.microsoft.com/office/powerpoint/2010/main" val="1012479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pic>
        <p:nvPicPr>
          <p:cNvPr id="5" name="Picture 4">
            <a:extLst>
              <a:ext uri="{FF2B5EF4-FFF2-40B4-BE49-F238E27FC236}">
                <a16:creationId xmlns:a16="http://schemas.microsoft.com/office/drawing/2014/main" id="{7A7BBD99-A65A-4301-68DC-1F7C454A89F0}"/>
              </a:ext>
            </a:extLst>
          </p:cNvPr>
          <p:cNvPicPr>
            <a:picLocks noChangeAspect="1"/>
          </p:cNvPicPr>
          <p:nvPr/>
        </p:nvPicPr>
        <p:blipFill>
          <a:blip r:embed="rId3"/>
          <a:stretch>
            <a:fillRect/>
          </a:stretch>
        </p:blipFill>
        <p:spPr>
          <a:xfrm>
            <a:off x="0" y="0"/>
            <a:ext cx="2572305" cy="1981195"/>
          </a:xfrm>
          <a:prstGeom prst="rect">
            <a:avLst/>
          </a:prstGeom>
        </p:spPr>
      </p:pic>
      <p:pic>
        <p:nvPicPr>
          <p:cNvPr id="9" name="Picture 8">
            <a:extLst>
              <a:ext uri="{FF2B5EF4-FFF2-40B4-BE49-F238E27FC236}">
                <a16:creationId xmlns:a16="http://schemas.microsoft.com/office/drawing/2014/main" id="{106B539C-B091-3906-9E28-45168BC48B11}"/>
              </a:ext>
            </a:extLst>
          </p:cNvPr>
          <p:cNvPicPr>
            <a:picLocks noChangeAspect="1"/>
          </p:cNvPicPr>
          <p:nvPr/>
        </p:nvPicPr>
        <p:blipFill>
          <a:blip r:embed="rId4"/>
          <a:stretch>
            <a:fillRect/>
          </a:stretch>
        </p:blipFill>
        <p:spPr>
          <a:xfrm>
            <a:off x="3233669" y="0"/>
            <a:ext cx="4235105" cy="1924573"/>
          </a:xfrm>
          <a:prstGeom prst="rect">
            <a:avLst/>
          </a:prstGeom>
        </p:spPr>
      </p:pic>
      <p:pic>
        <p:nvPicPr>
          <p:cNvPr id="10" name="Picture 9">
            <a:extLst>
              <a:ext uri="{FF2B5EF4-FFF2-40B4-BE49-F238E27FC236}">
                <a16:creationId xmlns:a16="http://schemas.microsoft.com/office/drawing/2014/main" id="{D35488EE-F5BD-4EBA-D501-B3B1C55ABE77}"/>
              </a:ext>
            </a:extLst>
          </p:cNvPr>
          <p:cNvPicPr>
            <a:picLocks noChangeAspect="1"/>
          </p:cNvPicPr>
          <p:nvPr/>
        </p:nvPicPr>
        <p:blipFill>
          <a:blip r:embed="rId5"/>
          <a:stretch>
            <a:fillRect/>
          </a:stretch>
        </p:blipFill>
        <p:spPr>
          <a:xfrm>
            <a:off x="8553421" y="219336"/>
            <a:ext cx="3390900" cy="1485900"/>
          </a:xfrm>
          <a:prstGeom prst="rect">
            <a:avLst/>
          </a:prstGeom>
        </p:spPr>
      </p:pic>
    </p:spTree>
    <p:extLst>
      <p:ext uri="{BB962C8B-B14F-4D97-AF65-F5344CB8AC3E}">
        <p14:creationId xmlns:p14="http://schemas.microsoft.com/office/powerpoint/2010/main" val="12098821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853AD-B8C7-78D3-1015-35E2D5DE07F1}"/>
              </a:ext>
            </a:extLst>
          </p:cNvPr>
          <p:cNvSpPr>
            <a:spLocks noGrp="1"/>
          </p:cNvSpPr>
          <p:nvPr>
            <p:ph type="title"/>
          </p:nvPr>
        </p:nvSpPr>
        <p:spPr/>
        <p:txBody>
          <a:bodyPr>
            <a:normAutofit/>
          </a:bodyPr>
          <a:lstStyle/>
          <a:p>
            <a:r>
              <a:rPr lang="en-US" b="1" dirty="0"/>
              <a:t>Unit 02 Develop: Journal Program</a:t>
            </a:r>
            <a:br>
              <a:rPr lang="en-US" b="1" dirty="0"/>
            </a:br>
            <a:r>
              <a:rPr lang="en-US" b="1" dirty="0"/>
              <a:t>Program Specification</a:t>
            </a:r>
            <a:endParaRPr lang="en-US" dirty="0"/>
          </a:p>
        </p:txBody>
      </p:sp>
      <p:sp>
        <p:nvSpPr>
          <p:cNvPr id="3" name="Content Placeholder 2">
            <a:extLst>
              <a:ext uri="{FF2B5EF4-FFF2-40B4-BE49-F238E27FC236}">
                <a16:creationId xmlns:a16="http://schemas.microsoft.com/office/drawing/2014/main" id="{3AFFED74-93B6-E939-5F37-AC6304037B25}"/>
              </a:ext>
            </a:extLst>
          </p:cNvPr>
          <p:cNvSpPr>
            <a:spLocks noGrp="1"/>
          </p:cNvSpPr>
          <p:nvPr>
            <p:ph sz="half" idx="1"/>
          </p:nvPr>
        </p:nvSpPr>
        <p:spPr/>
        <p:txBody>
          <a:bodyPr>
            <a:normAutofit lnSpcReduction="10000"/>
          </a:bodyPr>
          <a:lstStyle/>
          <a:p>
            <a:r>
              <a:rPr lang="en-US" dirty="0"/>
              <a:t>For this assignment, you will write a program to help people record the events of their day by supplying prompts and then saving their responses along with the question and the date to a file.</a:t>
            </a:r>
          </a:p>
          <a:p>
            <a:endParaRPr lang="en-US" dirty="0"/>
          </a:p>
        </p:txBody>
      </p:sp>
      <p:sp>
        <p:nvSpPr>
          <p:cNvPr id="4" name="Content Placeholder 3">
            <a:extLst>
              <a:ext uri="{FF2B5EF4-FFF2-40B4-BE49-F238E27FC236}">
                <a16:creationId xmlns:a16="http://schemas.microsoft.com/office/drawing/2014/main" id="{53B17235-03D6-9A87-AE95-EBFCAF08B408}"/>
              </a:ext>
            </a:extLst>
          </p:cNvPr>
          <p:cNvSpPr>
            <a:spLocks noGrp="1"/>
          </p:cNvSpPr>
          <p:nvPr>
            <p:ph sz="half" idx="2"/>
          </p:nvPr>
        </p:nvSpPr>
        <p:spPr/>
        <p:txBody>
          <a:bodyPr>
            <a:normAutofit lnSpcReduction="10000"/>
          </a:bodyPr>
          <a:lstStyle/>
          <a:p>
            <a:pPr marL="0" indent="0">
              <a:buNone/>
            </a:pPr>
            <a:r>
              <a:rPr lang="en-US" b="1" dirty="0"/>
              <a:t>Design Requirements</a:t>
            </a:r>
          </a:p>
          <a:p>
            <a:r>
              <a:rPr lang="en-US" dirty="0"/>
              <a:t>In addition, your program must:</a:t>
            </a:r>
          </a:p>
          <a:p>
            <a:pPr>
              <a:buFont typeface="+mj-lt"/>
              <a:buAutoNum type="arabicPeriod"/>
            </a:pPr>
            <a:r>
              <a:rPr lang="en-US" dirty="0"/>
              <a:t>Contain classes for the major components in the program.</a:t>
            </a:r>
          </a:p>
          <a:p>
            <a:pPr>
              <a:buFont typeface="+mj-lt"/>
              <a:buAutoNum type="arabicPeriod"/>
            </a:pPr>
            <a:r>
              <a:rPr lang="en-US" dirty="0"/>
              <a:t>Contain at least two classes in addition to the Program class.</a:t>
            </a:r>
          </a:p>
          <a:p>
            <a:pPr>
              <a:buFont typeface="+mj-lt"/>
              <a:buAutoNum type="arabicPeriod"/>
            </a:pPr>
            <a:r>
              <a:rPr lang="en-US" dirty="0"/>
              <a:t>Demonstrate the principle of abstraction by using member variables and methods appropriately.</a:t>
            </a:r>
          </a:p>
          <a:p>
            <a:endParaRPr lang="en-US" dirty="0"/>
          </a:p>
        </p:txBody>
      </p:sp>
      <p:sp>
        <p:nvSpPr>
          <p:cNvPr id="11" name="TextBox 10">
            <a:extLst>
              <a:ext uri="{FF2B5EF4-FFF2-40B4-BE49-F238E27FC236}">
                <a16:creationId xmlns:a16="http://schemas.microsoft.com/office/drawing/2014/main" id="{19C6359B-0218-6C51-E3FB-7ABFC2E9CA8C}"/>
              </a:ext>
            </a:extLst>
          </p:cNvPr>
          <p:cNvSpPr txBox="1"/>
          <p:nvPr/>
        </p:nvSpPr>
        <p:spPr>
          <a:xfrm>
            <a:off x="-1" y="5728"/>
            <a:ext cx="8517699" cy="369332"/>
          </a:xfrm>
          <a:prstGeom prst="rect">
            <a:avLst/>
          </a:prstGeom>
          <a:noFill/>
        </p:spPr>
        <p:txBody>
          <a:bodyPr wrap="square">
            <a:spAutoFit/>
          </a:bodyPr>
          <a:lstStyle/>
          <a:p>
            <a:r>
              <a:rPr lang="en-US" dirty="0">
                <a:hlinkClick r:id="rId2"/>
              </a:rPr>
              <a:t>https://byui-cse.github.io/cse210-course-2023/unit02/develop.html</a:t>
            </a:r>
            <a:r>
              <a:rPr lang="en-US" dirty="0"/>
              <a:t> </a:t>
            </a:r>
          </a:p>
        </p:txBody>
      </p:sp>
    </p:spTree>
    <p:extLst>
      <p:ext uri="{BB962C8B-B14F-4D97-AF65-F5344CB8AC3E}">
        <p14:creationId xmlns:p14="http://schemas.microsoft.com/office/powerpoint/2010/main" val="36244698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433ED-523B-63F4-43B6-889F13EFB2EB}"/>
              </a:ext>
            </a:extLst>
          </p:cNvPr>
          <p:cNvSpPr>
            <a:spLocks noGrp="1"/>
          </p:cNvSpPr>
          <p:nvPr>
            <p:ph type="title"/>
          </p:nvPr>
        </p:nvSpPr>
        <p:spPr/>
        <p:txBody>
          <a:bodyPr/>
          <a:lstStyle/>
          <a:p>
            <a:r>
              <a:rPr lang="en-US" dirty="0"/>
              <a:t>Introduce yourself to your neighbor</a:t>
            </a:r>
          </a:p>
        </p:txBody>
      </p:sp>
      <p:sp>
        <p:nvSpPr>
          <p:cNvPr id="3" name="Content Placeholder 2">
            <a:extLst>
              <a:ext uri="{FF2B5EF4-FFF2-40B4-BE49-F238E27FC236}">
                <a16:creationId xmlns:a16="http://schemas.microsoft.com/office/drawing/2014/main" id="{EA68B3A3-5C8B-B85B-D1F4-7E12BC19E17F}"/>
              </a:ext>
            </a:extLst>
          </p:cNvPr>
          <p:cNvSpPr>
            <a:spLocks noGrp="1"/>
          </p:cNvSpPr>
          <p:nvPr>
            <p:ph idx="1"/>
          </p:nvPr>
        </p:nvSpPr>
        <p:spPr/>
        <p:txBody>
          <a:bodyPr/>
          <a:lstStyle/>
          <a:p>
            <a:pPr marL="0" indent="0">
              <a:buNone/>
            </a:pPr>
            <a:endParaRPr lang="en-US" dirty="0"/>
          </a:p>
        </p:txBody>
      </p:sp>
    </p:spTree>
    <p:extLst>
      <p:ext uri="{BB962C8B-B14F-4D97-AF65-F5344CB8AC3E}">
        <p14:creationId xmlns:p14="http://schemas.microsoft.com/office/powerpoint/2010/main" val="34837086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pic>
        <p:nvPicPr>
          <p:cNvPr id="5" name="Picture 4">
            <a:extLst>
              <a:ext uri="{FF2B5EF4-FFF2-40B4-BE49-F238E27FC236}">
                <a16:creationId xmlns:a16="http://schemas.microsoft.com/office/drawing/2014/main" id="{7A7BBD99-A65A-4301-68DC-1F7C454A89F0}"/>
              </a:ext>
            </a:extLst>
          </p:cNvPr>
          <p:cNvPicPr>
            <a:picLocks noChangeAspect="1"/>
          </p:cNvPicPr>
          <p:nvPr/>
        </p:nvPicPr>
        <p:blipFill>
          <a:blip r:embed="rId3"/>
          <a:stretch>
            <a:fillRect/>
          </a:stretch>
        </p:blipFill>
        <p:spPr>
          <a:xfrm>
            <a:off x="0" y="0"/>
            <a:ext cx="2572305" cy="1981195"/>
          </a:xfrm>
          <a:prstGeom prst="rect">
            <a:avLst/>
          </a:prstGeom>
        </p:spPr>
      </p:pic>
      <p:pic>
        <p:nvPicPr>
          <p:cNvPr id="9" name="Picture 8">
            <a:extLst>
              <a:ext uri="{FF2B5EF4-FFF2-40B4-BE49-F238E27FC236}">
                <a16:creationId xmlns:a16="http://schemas.microsoft.com/office/drawing/2014/main" id="{106B539C-B091-3906-9E28-45168BC48B11}"/>
              </a:ext>
            </a:extLst>
          </p:cNvPr>
          <p:cNvPicPr>
            <a:picLocks noChangeAspect="1"/>
          </p:cNvPicPr>
          <p:nvPr/>
        </p:nvPicPr>
        <p:blipFill>
          <a:blip r:embed="rId4"/>
          <a:stretch>
            <a:fillRect/>
          </a:stretch>
        </p:blipFill>
        <p:spPr>
          <a:xfrm>
            <a:off x="3233669" y="0"/>
            <a:ext cx="4235105" cy="1924573"/>
          </a:xfrm>
          <a:prstGeom prst="rect">
            <a:avLst/>
          </a:prstGeom>
        </p:spPr>
      </p:pic>
      <p:pic>
        <p:nvPicPr>
          <p:cNvPr id="10" name="Picture 9">
            <a:extLst>
              <a:ext uri="{FF2B5EF4-FFF2-40B4-BE49-F238E27FC236}">
                <a16:creationId xmlns:a16="http://schemas.microsoft.com/office/drawing/2014/main" id="{D35488EE-F5BD-4EBA-D501-B3B1C55ABE77}"/>
              </a:ext>
            </a:extLst>
          </p:cNvPr>
          <p:cNvPicPr>
            <a:picLocks noChangeAspect="1"/>
          </p:cNvPicPr>
          <p:nvPr/>
        </p:nvPicPr>
        <p:blipFill>
          <a:blip r:embed="rId5"/>
          <a:stretch>
            <a:fillRect/>
          </a:stretch>
        </p:blipFill>
        <p:spPr>
          <a:xfrm>
            <a:off x="8553421" y="219336"/>
            <a:ext cx="3390900" cy="1485900"/>
          </a:xfrm>
          <a:prstGeom prst="rect">
            <a:avLst/>
          </a:prstGeom>
        </p:spPr>
      </p:pic>
      <p:pic>
        <p:nvPicPr>
          <p:cNvPr id="2" name="Picture 1">
            <a:extLst>
              <a:ext uri="{FF2B5EF4-FFF2-40B4-BE49-F238E27FC236}">
                <a16:creationId xmlns:a16="http://schemas.microsoft.com/office/drawing/2014/main" id="{0B39753C-9915-5A97-BCE5-C499D42C3DE4}"/>
              </a:ext>
            </a:extLst>
          </p:cNvPr>
          <p:cNvPicPr>
            <a:picLocks noChangeAspect="1"/>
          </p:cNvPicPr>
          <p:nvPr/>
        </p:nvPicPr>
        <p:blipFill>
          <a:blip r:embed="rId6"/>
          <a:stretch>
            <a:fillRect/>
          </a:stretch>
        </p:blipFill>
        <p:spPr>
          <a:xfrm>
            <a:off x="3031876" y="5054478"/>
            <a:ext cx="1913147" cy="1302568"/>
          </a:xfrm>
          <a:prstGeom prst="rect">
            <a:avLst/>
          </a:prstGeom>
        </p:spPr>
      </p:pic>
      <p:pic>
        <p:nvPicPr>
          <p:cNvPr id="4" name="Picture 3">
            <a:extLst>
              <a:ext uri="{FF2B5EF4-FFF2-40B4-BE49-F238E27FC236}">
                <a16:creationId xmlns:a16="http://schemas.microsoft.com/office/drawing/2014/main" id="{9A4C5504-9AC4-08B9-DF53-9970A6F0B523}"/>
              </a:ext>
            </a:extLst>
          </p:cNvPr>
          <p:cNvPicPr>
            <a:picLocks noChangeAspect="1"/>
          </p:cNvPicPr>
          <p:nvPr/>
        </p:nvPicPr>
        <p:blipFill>
          <a:blip r:embed="rId7"/>
          <a:stretch>
            <a:fillRect/>
          </a:stretch>
        </p:blipFill>
        <p:spPr>
          <a:xfrm>
            <a:off x="5413434" y="5199491"/>
            <a:ext cx="1251686" cy="1012543"/>
          </a:xfrm>
          <a:prstGeom prst="rect">
            <a:avLst/>
          </a:prstGeom>
        </p:spPr>
      </p:pic>
      <p:pic>
        <p:nvPicPr>
          <p:cNvPr id="11" name="Picture 10">
            <a:extLst>
              <a:ext uri="{FF2B5EF4-FFF2-40B4-BE49-F238E27FC236}">
                <a16:creationId xmlns:a16="http://schemas.microsoft.com/office/drawing/2014/main" id="{D0FCBE9B-6947-334A-B3FF-BE669E6A5455}"/>
              </a:ext>
            </a:extLst>
          </p:cNvPr>
          <p:cNvPicPr>
            <a:picLocks noChangeAspect="1"/>
          </p:cNvPicPr>
          <p:nvPr/>
        </p:nvPicPr>
        <p:blipFill>
          <a:blip r:embed="rId8"/>
          <a:stretch>
            <a:fillRect/>
          </a:stretch>
        </p:blipFill>
        <p:spPr>
          <a:xfrm>
            <a:off x="7601942" y="4670642"/>
            <a:ext cx="2814968" cy="2070243"/>
          </a:xfrm>
          <a:prstGeom prst="rect">
            <a:avLst/>
          </a:prstGeom>
        </p:spPr>
      </p:pic>
    </p:spTree>
    <p:extLst>
      <p:ext uri="{BB962C8B-B14F-4D97-AF65-F5344CB8AC3E}">
        <p14:creationId xmlns:p14="http://schemas.microsoft.com/office/powerpoint/2010/main" val="2773531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853AD-B8C7-78D3-1015-35E2D5DE07F1}"/>
              </a:ext>
            </a:extLst>
          </p:cNvPr>
          <p:cNvSpPr>
            <a:spLocks noGrp="1"/>
          </p:cNvSpPr>
          <p:nvPr>
            <p:ph type="title"/>
          </p:nvPr>
        </p:nvSpPr>
        <p:spPr/>
        <p:txBody>
          <a:bodyPr>
            <a:normAutofit/>
          </a:bodyPr>
          <a:lstStyle/>
          <a:p>
            <a:r>
              <a:rPr lang="en-US" b="1" dirty="0"/>
              <a:t>Unit 02 Develop: Journal Program</a:t>
            </a:r>
            <a:br>
              <a:rPr lang="en-US" b="1" dirty="0"/>
            </a:br>
            <a:r>
              <a:rPr lang="en-US" b="1" dirty="0"/>
              <a:t>Program Specification</a:t>
            </a:r>
            <a:endParaRPr lang="en-US" dirty="0"/>
          </a:p>
        </p:txBody>
      </p:sp>
      <p:sp>
        <p:nvSpPr>
          <p:cNvPr id="3" name="Content Placeholder 2">
            <a:extLst>
              <a:ext uri="{FF2B5EF4-FFF2-40B4-BE49-F238E27FC236}">
                <a16:creationId xmlns:a16="http://schemas.microsoft.com/office/drawing/2014/main" id="{3AFFED74-93B6-E939-5F37-AC6304037B25}"/>
              </a:ext>
            </a:extLst>
          </p:cNvPr>
          <p:cNvSpPr>
            <a:spLocks noGrp="1"/>
          </p:cNvSpPr>
          <p:nvPr>
            <p:ph sz="half" idx="1"/>
          </p:nvPr>
        </p:nvSpPr>
        <p:spPr/>
        <p:txBody>
          <a:bodyPr>
            <a:normAutofit fontScale="85000" lnSpcReduction="20000"/>
          </a:bodyPr>
          <a:lstStyle/>
          <a:p>
            <a:r>
              <a:rPr lang="en-US" dirty="0"/>
              <a:t>For this assignment, you will write a program to help people record the events of their day by supplying prompts and then saving their responses along with the question and the date to a file.</a:t>
            </a:r>
          </a:p>
          <a:p>
            <a:endParaRPr lang="en-US" dirty="0"/>
          </a:p>
        </p:txBody>
      </p:sp>
      <p:sp>
        <p:nvSpPr>
          <p:cNvPr id="4" name="Content Placeholder 3">
            <a:extLst>
              <a:ext uri="{FF2B5EF4-FFF2-40B4-BE49-F238E27FC236}">
                <a16:creationId xmlns:a16="http://schemas.microsoft.com/office/drawing/2014/main" id="{53B17235-03D6-9A87-AE95-EBFCAF08B408}"/>
              </a:ext>
            </a:extLst>
          </p:cNvPr>
          <p:cNvSpPr>
            <a:spLocks noGrp="1"/>
          </p:cNvSpPr>
          <p:nvPr>
            <p:ph sz="half" idx="2"/>
          </p:nvPr>
        </p:nvSpPr>
        <p:spPr/>
        <p:txBody>
          <a:bodyPr>
            <a:normAutofit fontScale="85000" lnSpcReduction="20000"/>
          </a:bodyPr>
          <a:lstStyle/>
          <a:p>
            <a:pPr marL="0" indent="0">
              <a:buNone/>
            </a:pPr>
            <a:r>
              <a:rPr lang="en-US" b="1" dirty="0"/>
              <a:t>Simplifications</a:t>
            </a:r>
          </a:p>
          <a:p>
            <a:r>
              <a:rPr lang="en-US" dirty="0"/>
              <a:t>For the core requirements you do </a:t>
            </a:r>
            <a:r>
              <a:rPr lang="en-US" b="1" dirty="0"/>
              <a:t>not</a:t>
            </a:r>
            <a:r>
              <a:rPr lang="en-US" dirty="0"/>
              <a:t> need to worry about the following:</a:t>
            </a:r>
          </a:p>
          <a:p>
            <a:pPr>
              <a:buFont typeface="+mj-lt"/>
              <a:buAutoNum type="arabicPeriod"/>
            </a:pPr>
            <a:r>
              <a:rPr lang="en-US" b="1" dirty="0">
                <a:solidFill>
                  <a:schemeClr val="accent6"/>
                </a:solidFill>
              </a:rPr>
              <a:t>Saving your file as a .csv </a:t>
            </a:r>
            <a:r>
              <a:rPr lang="en-US" dirty="0"/>
              <a:t>file requires you to handle commas and quotes in the content appropriately. At this point, you can ignore that and just choose a symbol for a separator that you think is unlikely to show up in the content (such as | or ~ or ~|~).</a:t>
            </a:r>
          </a:p>
          <a:p>
            <a:pPr>
              <a:buFont typeface="+mj-lt"/>
              <a:buAutoNum type="arabicPeriod"/>
            </a:pPr>
            <a:r>
              <a:rPr lang="en-US" b="1" dirty="0">
                <a:solidFill>
                  <a:schemeClr val="accent6"/>
                </a:solidFill>
              </a:rPr>
              <a:t>You do not need to store the date as an actual C# </a:t>
            </a:r>
            <a:r>
              <a:rPr lang="en-US" b="1" dirty="0" err="1">
                <a:solidFill>
                  <a:schemeClr val="accent6"/>
                </a:solidFill>
              </a:rPr>
              <a:t>DateTime</a:t>
            </a:r>
            <a:r>
              <a:rPr lang="en-US" b="1" dirty="0">
                <a:solidFill>
                  <a:schemeClr val="accent6"/>
                </a:solidFill>
              </a:rPr>
              <a:t> </a:t>
            </a:r>
            <a:r>
              <a:rPr lang="en-US" dirty="0"/>
              <a:t>object in your class or in the file. You can simply store it as a string.</a:t>
            </a:r>
          </a:p>
          <a:p>
            <a:endParaRPr lang="en-US" dirty="0"/>
          </a:p>
        </p:txBody>
      </p:sp>
      <p:sp>
        <p:nvSpPr>
          <p:cNvPr id="11" name="TextBox 10">
            <a:extLst>
              <a:ext uri="{FF2B5EF4-FFF2-40B4-BE49-F238E27FC236}">
                <a16:creationId xmlns:a16="http://schemas.microsoft.com/office/drawing/2014/main" id="{19C6359B-0218-6C51-E3FB-7ABFC2E9CA8C}"/>
              </a:ext>
            </a:extLst>
          </p:cNvPr>
          <p:cNvSpPr txBox="1"/>
          <p:nvPr/>
        </p:nvSpPr>
        <p:spPr>
          <a:xfrm>
            <a:off x="-1" y="5728"/>
            <a:ext cx="8517699" cy="369332"/>
          </a:xfrm>
          <a:prstGeom prst="rect">
            <a:avLst/>
          </a:prstGeom>
          <a:noFill/>
        </p:spPr>
        <p:txBody>
          <a:bodyPr wrap="square">
            <a:spAutoFit/>
          </a:bodyPr>
          <a:lstStyle/>
          <a:p>
            <a:r>
              <a:rPr lang="en-US" dirty="0">
                <a:hlinkClick r:id="rId2"/>
              </a:rPr>
              <a:t>https://byui-cse.github.io/cse210-course-2023/unit02/develop.html</a:t>
            </a:r>
            <a:r>
              <a:rPr lang="en-US" dirty="0"/>
              <a:t> </a:t>
            </a:r>
          </a:p>
        </p:txBody>
      </p:sp>
    </p:spTree>
    <p:extLst>
      <p:ext uri="{BB962C8B-B14F-4D97-AF65-F5344CB8AC3E}">
        <p14:creationId xmlns:p14="http://schemas.microsoft.com/office/powerpoint/2010/main" val="33861984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853AD-B8C7-78D3-1015-35E2D5DE07F1}"/>
              </a:ext>
            </a:extLst>
          </p:cNvPr>
          <p:cNvSpPr>
            <a:spLocks noGrp="1"/>
          </p:cNvSpPr>
          <p:nvPr>
            <p:ph type="title"/>
          </p:nvPr>
        </p:nvSpPr>
        <p:spPr/>
        <p:txBody>
          <a:bodyPr>
            <a:normAutofit/>
          </a:bodyPr>
          <a:lstStyle/>
          <a:p>
            <a:r>
              <a:rPr lang="en-US" b="1" dirty="0"/>
              <a:t>Unit 02 Develop: Journal Program</a:t>
            </a:r>
            <a:br>
              <a:rPr lang="en-US" b="1" dirty="0"/>
            </a:br>
            <a:r>
              <a:rPr lang="en-US" b="1" dirty="0"/>
              <a:t>Program Specification</a:t>
            </a:r>
            <a:endParaRPr lang="en-US" dirty="0"/>
          </a:p>
        </p:txBody>
      </p:sp>
      <p:sp>
        <p:nvSpPr>
          <p:cNvPr id="3" name="Content Placeholder 2">
            <a:extLst>
              <a:ext uri="{FF2B5EF4-FFF2-40B4-BE49-F238E27FC236}">
                <a16:creationId xmlns:a16="http://schemas.microsoft.com/office/drawing/2014/main" id="{3AFFED74-93B6-E939-5F37-AC6304037B25}"/>
              </a:ext>
            </a:extLst>
          </p:cNvPr>
          <p:cNvSpPr>
            <a:spLocks noGrp="1"/>
          </p:cNvSpPr>
          <p:nvPr>
            <p:ph sz="half" idx="1"/>
          </p:nvPr>
        </p:nvSpPr>
        <p:spPr/>
        <p:txBody>
          <a:bodyPr>
            <a:normAutofit fontScale="62500" lnSpcReduction="20000"/>
          </a:bodyPr>
          <a:lstStyle/>
          <a:p>
            <a:r>
              <a:rPr lang="en-US" dirty="0"/>
              <a:t>For this assignment, you will write a program to help people record the events of their day by supplying prompts and then saving their responses along with the question and the date to a file.</a:t>
            </a:r>
          </a:p>
          <a:p>
            <a:endParaRPr lang="en-US" dirty="0"/>
          </a:p>
        </p:txBody>
      </p:sp>
      <p:sp>
        <p:nvSpPr>
          <p:cNvPr id="4" name="Content Placeholder 3">
            <a:extLst>
              <a:ext uri="{FF2B5EF4-FFF2-40B4-BE49-F238E27FC236}">
                <a16:creationId xmlns:a16="http://schemas.microsoft.com/office/drawing/2014/main" id="{53B17235-03D6-9A87-AE95-EBFCAF08B408}"/>
              </a:ext>
            </a:extLst>
          </p:cNvPr>
          <p:cNvSpPr>
            <a:spLocks noGrp="1"/>
          </p:cNvSpPr>
          <p:nvPr>
            <p:ph sz="half" idx="2"/>
          </p:nvPr>
        </p:nvSpPr>
        <p:spPr/>
        <p:txBody>
          <a:bodyPr>
            <a:normAutofit fontScale="62500" lnSpcReduction="20000"/>
          </a:bodyPr>
          <a:lstStyle/>
          <a:p>
            <a:pPr marL="0" indent="0">
              <a:buNone/>
            </a:pPr>
            <a:r>
              <a:rPr lang="en-US" b="1" dirty="0"/>
              <a:t>Showing Creativity and Exceeding Requirements</a:t>
            </a:r>
          </a:p>
          <a:p>
            <a:r>
              <a:rPr lang="en-US" dirty="0"/>
              <a:t>Meeting the core requirements makes your program eligible to receive a 93%. To receive 100% on the assignment, you need to show creativity and exceed these requirements.</a:t>
            </a:r>
          </a:p>
          <a:p>
            <a:r>
              <a:rPr lang="en-US" dirty="0"/>
              <a:t>Here are </a:t>
            </a:r>
            <a:r>
              <a:rPr lang="en-US" b="1" dirty="0">
                <a:solidFill>
                  <a:schemeClr val="accent6"/>
                </a:solidFill>
              </a:rPr>
              <a:t>some ideas </a:t>
            </a:r>
            <a:r>
              <a:rPr lang="en-US" dirty="0"/>
              <a:t>you might consider:</a:t>
            </a:r>
          </a:p>
          <a:p>
            <a:pPr lvl="1"/>
            <a:r>
              <a:rPr lang="en-US" dirty="0"/>
              <a:t>Think of other problems that keep people from writing in their journal and address one of those.</a:t>
            </a:r>
          </a:p>
          <a:p>
            <a:pPr lvl="1"/>
            <a:r>
              <a:rPr lang="en-US" dirty="0"/>
              <a:t>Save other information in the journal entry.</a:t>
            </a:r>
          </a:p>
          <a:p>
            <a:pPr lvl="1"/>
            <a:r>
              <a:rPr lang="en-US" dirty="0"/>
              <a:t>Improve the process of saving and loading to save as a .csv file that could be opened in Excel (make sure to account for quotation marks and commas correctly in your content.</a:t>
            </a:r>
          </a:p>
          <a:p>
            <a:pPr lvl="1"/>
            <a:r>
              <a:rPr lang="en-US" dirty="0"/>
              <a:t>Save or load your document to a database or use a different library or format such as JSON for storage.</a:t>
            </a:r>
          </a:p>
          <a:p>
            <a:pPr lvl="1"/>
            <a:r>
              <a:rPr lang="en-US" dirty="0"/>
              <a:t>Report on what you have done to exceed requirements by adding a description of it in a comment in the </a:t>
            </a:r>
            <a:r>
              <a:rPr lang="en-US" dirty="0" err="1"/>
              <a:t>Program.cs</a:t>
            </a:r>
            <a:r>
              <a:rPr lang="en-US" dirty="0"/>
              <a:t> file.</a:t>
            </a:r>
          </a:p>
          <a:p>
            <a:endParaRPr lang="en-US" dirty="0"/>
          </a:p>
        </p:txBody>
      </p:sp>
      <p:sp>
        <p:nvSpPr>
          <p:cNvPr id="11" name="TextBox 10">
            <a:extLst>
              <a:ext uri="{FF2B5EF4-FFF2-40B4-BE49-F238E27FC236}">
                <a16:creationId xmlns:a16="http://schemas.microsoft.com/office/drawing/2014/main" id="{19C6359B-0218-6C51-E3FB-7ABFC2E9CA8C}"/>
              </a:ext>
            </a:extLst>
          </p:cNvPr>
          <p:cNvSpPr txBox="1"/>
          <p:nvPr/>
        </p:nvSpPr>
        <p:spPr>
          <a:xfrm>
            <a:off x="-1" y="5728"/>
            <a:ext cx="8517699" cy="369332"/>
          </a:xfrm>
          <a:prstGeom prst="rect">
            <a:avLst/>
          </a:prstGeom>
          <a:noFill/>
        </p:spPr>
        <p:txBody>
          <a:bodyPr wrap="square">
            <a:spAutoFit/>
          </a:bodyPr>
          <a:lstStyle/>
          <a:p>
            <a:r>
              <a:rPr lang="en-US" dirty="0">
                <a:hlinkClick r:id="rId2"/>
              </a:rPr>
              <a:t>https://byui-cse.github.io/cse210-course-2023/unit02/develop.html</a:t>
            </a:r>
            <a:r>
              <a:rPr lang="en-US" dirty="0"/>
              <a:t> </a:t>
            </a:r>
          </a:p>
        </p:txBody>
      </p:sp>
    </p:spTree>
    <p:extLst>
      <p:ext uri="{BB962C8B-B14F-4D97-AF65-F5344CB8AC3E}">
        <p14:creationId xmlns:p14="http://schemas.microsoft.com/office/powerpoint/2010/main" val="10713563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853AD-B8C7-78D3-1015-35E2D5DE07F1}"/>
              </a:ext>
            </a:extLst>
          </p:cNvPr>
          <p:cNvSpPr>
            <a:spLocks noGrp="1"/>
          </p:cNvSpPr>
          <p:nvPr>
            <p:ph type="title"/>
          </p:nvPr>
        </p:nvSpPr>
        <p:spPr/>
        <p:txBody>
          <a:bodyPr>
            <a:normAutofit/>
          </a:bodyPr>
          <a:lstStyle/>
          <a:p>
            <a:r>
              <a:rPr lang="en-US" b="1" dirty="0"/>
              <a:t>Unit 02 Develop: Journal Program</a:t>
            </a:r>
            <a:br>
              <a:rPr lang="en-US" b="1" dirty="0"/>
            </a:br>
            <a:r>
              <a:rPr lang="en-US" b="1" dirty="0"/>
              <a:t>Program Specification</a:t>
            </a:r>
            <a:endParaRPr lang="en-US" dirty="0"/>
          </a:p>
        </p:txBody>
      </p:sp>
      <p:sp>
        <p:nvSpPr>
          <p:cNvPr id="3" name="Content Placeholder 2">
            <a:extLst>
              <a:ext uri="{FF2B5EF4-FFF2-40B4-BE49-F238E27FC236}">
                <a16:creationId xmlns:a16="http://schemas.microsoft.com/office/drawing/2014/main" id="{3AFFED74-93B6-E939-5F37-AC6304037B25}"/>
              </a:ext>
            </a:extLst>
          </p:cNvPr>
          <p:cNvSpPr>
            <a:spLocks noGrp="1"/>
          </p:cNvSpPr>
          <p:nvPr>
            <p:ph sz="half" idx="1"/>
          </p:nvPr>
        </p:nvSpPr>
        <p:spPr/>
        <p:txBody>
          <a:bodyPr>
            <a:normAutofit/>
          </a:bodyPr>
          <a:lstStyle/>
          <a:p>
            <a:r>
              <a:rPr lang="en-US" dirty="0"/>
              <a:t>For this assignment, you will write a program to help people record the events of their day by supplying prompts and then saving their responses along with the question and the date to a file.</a:t>
            </a:r>
          </a:p>
          <a:p>
            <a:endParaRPr lang="en-US" dirty="0"/>
          </a:p>
        </p:txBody>
      </p:sp>
      <p:sp>
        <p:nvSpPr>
          <p:cNvPr id="4" name="Content Placeholder 3">
            <a:extLst>
              <a:ext uri="{FF2B5EF4-FFF2-40B4-BE49-F238E27FC236}">
                <a16:creationId xmlns:a16="http://schemas.microsoft.com/office/drawing/2014/main" id="{53B17235-03D6-9A87-AE95-EBFCAF08B408}"/>
              </a:ext>
            </a:extLst>
          </p:cNvPr>
          <p:cNvSpPr>
            <a:spLocks noGrp="1"/>
          </p:cNvSpPr>
          <p:nvPr>
            <p:ph sz="half" idx="2"/>
          </p:nvPr>
        </p:nvSpPr>
        <p:spPr/>
        <p:txBody>
          <a:bodyPr>
            <a:normAutofit/>
          </a:bodyPr>
          <a:lstStyle/>
          <a:p>
            <a:r>
              <a:rPr lang="en-US" b="1" dirty="0"/>
              <a:t>Design</a:t>
            </a:r>
          </a:p>
          <a:p>
            <a:pPr lvl="1"/>
            <a:r>
              <a:rPr lang="en-US" dirty="0"/>
              <a:t>You will work with your team to create a design for this program. Then, you will each write the code for the program individually.</a:t>
            </a:r>
          </a:p>
          <a:p>
            <a:r>
              <a:rPr lang="en-US" b="1" dirty="0"/>
              <a:t>Develop the Program</a:t>
            </a:r>
          </a:p>
          <a:p>
            <a:pPr lvl="1"/>
            <a:r>
              <a:rPr lang="en-US" dirty="0"/>
              <a:t>In the course repository, </a:t>
            </a:r>
            <a:r>
              <a:rPr lang="en-US" b="1" dirty="0"/>
              <a:t>find the Develop02 project</a:t>
            </a:r>
            <a:r>
              <a:rPr lang="en-US" dirty="0"/>
              <a:t> in the Prove folder and write your program there.</a:t>
            </a:r>
          </a:p>
          <a:p>
            <a:pPr lvl="1"/>
            <a:endParaRPr lang="en-US" dirty="0"/>
          </a:p>
        </p:txBody>
      </p:sp>
      <p:sp>
        <p:nvSpPr>
          <p:cNvPr id="11" name="TextBox 10">
            <a:extLst>
              <a:ext uri="{FF2B5EF4-FFF2-40B4-BE49-F238E27FC236}">
                <a16:creationId xmlns:a16="http://schemas.microsoft.com/office/drawing/2014/main" id="{19C6359B-0218-6C51-E3FB-7ABFC2E9CA8C}"/>
              </a:ext>
            </a:extLst>
          </p:cNvPr>
          <p:cNvSpPr txBox="1"/>
          <p:nvPr/>
        </p:nvSpPr>
        <p:spPr>
          <a:xfrm>
            <a:off x="-1" y="5728"/>
            <a:ext cx="8517699" cy="369332"/>
          </a:xfrm>
          <a:prstGeom prst="rect">
            <a:avLst/>
          </a:prstGeom>
          <a:noFill/>
        </p:spPr>
        <p:txBody>
          <a:bodyPr wrap="square">
            <a:spAutoFit/>
          </a:bodyPr>
          <a:lstStyle/>
          <a:p>
            <a:r>
              <a:rPr lang="en-US" dirty="0">
                <a:hlinkClick r:id="rId2"/>
              </a:rPr>
              <a:t>https://byui-cse.github.io/cse210-course-2023/unit02/develop.html</a:t>
            </a:r>
            <a:r>
              <a:rPr lang="en-US" dirty="0"/>
              <a:t> </a:t>
            </a:r>
          </a:p>
        </p:txBody>
      </p:sp>
    </p:spTree>
    <p:extLst>
      <p:ext uri="{BB962C8B-B14F-4D97-AF65-F5344CB8AC3E}">
        <p14:creationId xmlns:p14="http://schemas.microsoft.com/office/powerpoint/2010/main" val="31531681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pic>
        <p:nvPicPr>
          <p:cNvPr id="5" name="Picture 4">
            <a:extLst>
              <a:ext uri="{FF2B5EF4-FFF2-40B4-BE49-F238E27FC236}">
                <a16:creationId xmlns:a16="http://schemas.microsoft.com/office/drawing/2014/main" id="{7A7BBD99-A65A-4301-68DC-1F7C454A89F0}"/>
              </a:ext>
            </a:extLst>
          </p:cNvPr>
          <p:cNvPicPr>
            <a:picLocks noChangeAspect="1"/>
          </p:cNvPicPr>
          <p:nvPr/>
        </p:nvPicPr>
        <p:blipFill>
          <a:blip r:embed="rId3"/>
          <a:stretch>
            <a:fillRect/>
          </a:stretch>
        </p:blipFill>
        <p:spPr>
          <a:xfrm>
            <a:off x="0" y="0"/>
            <a:ext cx="2572305" cy="1981195"/>
          </a:xfrm>
          <a:prstGeom prst="rect">
            <a:avLst/>
          </a:prstGeom>
        </p:spPr>
      </p:pic>
      <p:pic>
        <p:nvPicPr>
          <p:cNvPr id="9" name="Picture 8">
            <a:extLst>
              <a:ext uri="{FF2B5EF4-FFF2-40B4-BE49-F238E27FC236}">
                <a16:creationId xmlns:a16="http://schemas.microsoft.com/office/drawing/2014/main" id="{106B539C-B091-3906-9E28-45168BC48B11}"/>
              </a:ext>
            </a:extLst>
          </p:cNvPr>
          <p:cNvPicPr>
            <a:picLocks noChangeAspect="1"/>
          </p:cNvPicPr>
          <p:nvPr/>
        </p:nvPicPr>
        <p:blipFill>
          <a:blip r:embed="rId4"/>
          <a:stretch>
            <a:fillRect/>
          </a:stretch>
        </p:blipFill>
        <p:spPr>
          <a:xfrm>
            <a:off x="3233669" y="0"/>
            <a:ext cx="4235105" cy="1924573"/>
          </a:xfrm>
          <a:prstGeom prst="rect">
            <a:avLst/>
          </a:prstGeom>
        </p:spPr>
      </p:pic>
      <p:pic>
        <p:nvPicPr>
          <p:cNvPr id="10" name="Picture 9">
            <a:extLst>
              <a:ext uri="{FF2B5EF4-FFF2-40B4-BE49-F238E27FC236}">
                <a16:creationId xmlns:a16="http://schemas.microsoft.com/office/drawing/2014/main" id="{D35488EE-F5BD-4EBA-D501-B3B1C55ABE77}"/>
              </a:ext>
            </a:extLst>
          </p:cNvPr>
          <p:cNvPicPr>
            <a:picLocks noChangeAspect="1"/>
          </p:cNvPicPr>
          <p:nvPr/>
        </p:nvPicPr>
        <p:blipFill>
          <a:blip r:embed="rId5"/>
          <a:stretch>
            <a:fillRect/>
          </a:stretch>
        </p:blipFill>
        <p:spPr>
          <a:xfrm>
            <a:off x="8553421" y="219336"/>
            <a:ext cx="3390900" cy="1485900"/>
          </a:xfrm>
          <a:prstGeom prst="rect">
            <a:avLst/>
          </a:prstGeom>
        </p:spPr>
      </p:pic>
    </p:spTree>
    <p:extLst>
      <p:ext uri="{BB962C8B-B14F-4D97-AF65-F5344CB8AC3E}">
        <p14:creationId xmlns:p14="http://schemas.microsoft.com/office/powerpoint/2010/main" val="1501552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853AD-B8C7-78D3-1015-35E2D5DE07F1}"/>
              </a:ext>
            </a:extLst>
          </p:cNvPr>
          <p:cNvSpPr>
            <a:spLocks noGrp="1"/>
          </p:cNvSpPr>
          <p:nvPr>
            <p:ph type="title"/>
          </p:nvPr>
        </p:nvSpPr>
        <p:spPr/>
        <p:txBody>
          <a:bodyPr>
            <a:normAutofit/>
          </a:bodyPr>
          <a:lstStyle/>
          <a:p>
            <a:r>
              <a:rPr lang="en-US" b="1" dirty="0"/>
              <a:t>Unit 02 Develop: Journal Program</a:t>
            </a:r>
            <a:br>
              <a:rPr lang="en-US" b="1" dirty="0"/>
            </a:br>
            <a:r>
              <a:rPr lang="en-US" b="1" dirty="0"/>
              <a:t>W04 Prove: Developer </a:t>
            </a:r>
            <a:endParaRPr lang="en-US" dirty="0"/>
          </a:p>
        </p:txBody>
      </p:sp>
      <p:sp>
        <p:nvSpPr>
          <p:cNvPr id="3" name="Content Placeholder 2">
            <a:extLst>
              <a:ext uri="{FF2B5EF4-FFF2-40B4-BE49-F238E27FC236}">
                <a16:creationId xmlns:a16="http://schemas.microsoft.com/office/drawing/2014/main" id="{3AFFED74-93B6-E939-5F37-AC6304037B25}"/>
              </a:ext>
            </a:extLst>
          </p:cNvPr>
          <p:cNvSpPr>
            <a:spLocks noGrp="1"/>
          </p:cNvSpPr>
          <p:nvPr>
            <p:ph sz="half" idx="1"/>
          </p:nvPr>
        </p:nvSpPr>
        <p:spPr/>
        <p:txBody>
          <a:bodyPr>
            <a:normAutofit fontScale="77500" lnSpcReduction="20000"/>
          </a:bodyPr>
          <a:lstStyle/>
          <a:p>
            <a:r>
              <a:rPr lang="en-US" dirty="0"/>
              <a:t>For this assignment, you will write a program to help people record the events of their day by supplying prompts and then saving their responses along with the question and the date to a file.</a:t>
            </a:r>
          </a:p>
          <a:p>
            <a:endParaRPr lang="en-US" dirty="0"/>
          </a:p>
        </p:txBody>
      </p:sp>
      <p:sp>
        <p:nvSpPr>
          <p:cNvPr id="4" name="Content Placeholder 3">
            <a:extLst>
              <a:ext uri="{FF2B5EF4-FFF2-40B4-BE49-F238E27FC236}">
                <a16:creationId xmlns:a16="http://schemas.microsoft.com/office/drawing/2014/main" id="{53B17235-03D6-9A87-AE95-EBFCAF08B408}"/>
              </a:ext>
            </a:extLst>
          </p:cNvPr>
          <p:cNvSpPr>
            <a:spLocks noGrp="1"/>
          </p:cNvSpPr>
          <p:nvPr>
            <p:ph sz="half" idx="2"/>
          </p:nvPr>
        </p:nvSpPr>
        <p:spPr/>
        <p:txBody>
          <a:bodyPr>
            <a:normAutofit fontScale="77500" lnSpcReduction="20000"/>
          </a:bodyPr>
          <a:lstStyle/>
          <a:p>
            <a:r>
              <a:rPr lang="en-US" b="1" dirty="0"/>
              <a:t>Submission</a:t>
            </a:r>
          </a:p>
          <a:p>
            <a:pPr>
              <a:buFont typeface="+mj-lt"/>
              <a:buAutoNum type="arabicPeriod"/>
            </a:pPr>
            <a:r>
              <a:rPr lang="en-US" b="1" dirty="0">
                <a:solidFill>
                  <a:schemeClr val="accent6"/>
                </a:solidFill>
              </a:rPr>
              <a:t>Develop</a:t>
            </a:r>
            <a:r>
              <a:rPr lang="en-US" dirty="0"/>
              <a:t> the program using the principle of </a:t>
            </a:r>
            <a:r>
              <a:rPr lang="en-US" b="1" dirty="0">
                <a:solidFill>
                  <a:schemeClr val="accent6"/>
                </a:solidFill>
              </a:rPr>
              <a:t>Abstraction</a:t>
            </a:r>
            <a:r>
              <a:rPr lang="en-US" dirty="0"/>
              <a:t> as described above.</a:t>
            </a:r>
          </a:p>
          <a:p>
            <a:pPr>
              <a:buFont typeface="+mj-lt"/>
              <a:buAutoNum type="arabicPeriod"/>
            </a:pPr>
            <a:r>
              <a:rPr lang="en-US" dirty="0"/>
              <a:t>Make sure to </a:t>
            </a:r>
            <a:r>
              <a:rPr lang="en-US" b="1" dirty="0">
                <a:solidFill>
                  <a:schemeClr val="accent6"/>
                </a:solidFill>
              </a:rPr>
              <a:t>describe</a:t>
            </a:r>
            <a:r>
              <a:rPr lang="en-US" dirty="0"/>
              <a:t> anything you have done to </a:t>
            </a:r>
            <a:r>
              <a:rPr lang="en-US" b="1" dirty="0">
                <a:solidFill>
                  <a:schemeClr val="accent6"/>
                </a:solidFill>
              </a:rPr>
              <a:t>exceed</a:t>
            </a:r>
            <a:r>
              <a:rPr lang="en-US" dirty="0"/>
              <a:t> the requirements in comments in the </a:t>
            </a:r>
            <a:r>
              <a:rPr lang="en-US" dirty="0" err="1"/>
              <a:t>Program.cs</a:t>
            </a:r>
            <a:r>
              <a:rPr lang="en-US" dirty="0"/>
              <a:t> file.</a:t>
            </a:r>
          </a:p>
          <a:p>
            <a:pPr>
              <a:buFont typeface="+mj-lt"/>
              <a:buAutoNum type="arabicPeriod"/>
            </a:pPr>
            <a:r>
              <a:rPr lang="en-US" b="1" dirty="0">
                <a:solidFill>
                  <a:schemeClr val="accent6"/>
                </a:solidFill>
              </a:rPr>
              <a:t>Commit</a:t>
            </a:r>
            <a:r>
              <a:rPr lang="en-US" dirty="0"/>
              <a:t> your source code and push it to GitHub.</a:t>
            </a:r>
          </a:p>
          <a:p>
            <a:pPr>
              <a:buFont typeface="+mj-lt"/>
              <a:buAutoNum type="arabicPeriod"/>
            </a:pPr>
            <a:r>
              <a:rPr lang="en-US" b="1" dirty="0">
                <a:solidFill>
                  <a:schemeClr val="accent6"/>
                </a:solidFill>
              </a:rPr>
              <a:t>Verify</a:t>
            </a:r>
            <a:r>
              <a:rPr lang="en-US" dirty="0"/>
              <a:t> that you can see your updated code at GitHub.</a:t>
            </a:r>
          </a:p>
          <a:p>
            <a:pPr>
              <a:buFont typeface="+mj-lt"/>
              <a:buAutoNum type="arabicPeriod"/>
            </a:pPr>
            <a:r>
              <a:rPr lang="en-US" dirty="0"/>
              <a:t>In I-Learn, submit a link to your GitHub repository. In the submission comment, describe anything you have done to show creativity and exceed the core requirements.</a:t>
            </a:r>
          </a:p>
          <a:p>
            <a:pPr lvl="1"/>
            <a:endParaRPr lang="en-US" dirty="0"/>
          </a:p>
        </p:txBody>
      </p:sp>
      <p:sp>
        <p:nvSpPr>
          <p:cNvPr id="11" name="TextBox 10">
            <a:extLst>
              <a:ext uri="{FF2B5EF4-FFF2-40B4-BE49-F238E27FC236}">
                <a16:creationId xmlns:a16="http://schemas.microsoft.com/office/drawing/2014/main" id="{19C6359B-0218-6C51-E3FB-7ABFC2E9CA8C}"/>
              </a:ext>
            </a:extLst>
          </p:cNvPr>
          <p:cNvSpPr txBox="1"/>
          <p:nvPr/>
        </p:nvSpPr>
        <p:spPr>
          <a:xfrm>
            <a:off x="-1" y="5728"/>
            <a:ext cx="8517699" cy="369332"/>
          </a:xfrm>
          <a:prstGeom prst="rect">
            <a:avLst/>
          </a:prstGeom>
          <a:noFill/>
        </p:spPr>
        <p:txBody>
          <a:bodyPr wrap="square">
            <a:spAutoFit/>
          </a:bodyPr>
          <a:lstStyle/>
          <a:p>
            <a:r>
              <a:rPr lang="en-US" dirty="0">
                <a:hlinkClick r:id="rId2"/>
              </a:rPr>
              <a:t>https://byui-cse.github.io/cse210-course-2023/unit02/develop.html</a:t>
            </a:r>
            <a:r>
              <a:rPr lang="en-US" dirty="0"/>
              <a:t> </a:t>
            </a:r>
          </a:p>
        </p:txBody>
      </p:sp>
      <p:pic>
        <p:nvPicPr>
          <p:cNvPr id="5" name="Picture 4">
            <a:extLst>
              <a:ext uri="{FF2B5EF4-FFF2-40B4-BE49-F238E27FC236}">
                <a16:creationId xmlns:a16="http://schemas.microsoft.com/office/drawing/2014/main" id="{AE87B734-D5D3-C79E-9CEA-57DC578E7598}"/>
              </a:ext>
            </a:extLst>
          </p:cNvPr>
          <p:cNvPicPr>
            <a:picLocks noChangeAspect="1"/>
          </p:cNvPicPr>
          <p:nvPr/>
        </p:nvPicPr>
        <p:blipFill>
          <a:blip r:embed="rId3"/>
          <a:stretch>
            <a:fillRect/>
          </a:stretch>
        </p:blipFill>
        <p:spPr>
          <a:xfrm>
            <a:off x="1661786" y="3384489"/>
            <a:ext cx="2956143" cy="3467783"/>
          </a:xfrm>
          <a:prstGeom prst="rect">
            <a:avLst/>
          </a:prstGeom>
        </p:spPr>
      </p:pic>
    </p:spTree>
    <p:extLst>
      <p:ext uri="{BB962C8B-B14F-4D97-AF65-F5344CB8AC3E}">
        <p14:creationId xmlns:p14="http://schemas.microsoft.com/office/powerpoint/2010/main" val="35891125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3279-0FBE-5F64-B383-8823547B695F}"/>
              </a:ext>
            </a:extLst>
          </p:cNvPr>
          <p:cNvSpPr>
            <a:spLocks noGrp="1"/>
          </p:cNvSpPr>
          <p:nvPr>
            <p:ph type="title"/>
          </p:nvPr>
        </p:nvSpPr>
        <p:spPr/>
        <p:txBody>
          <a:bodyPr/>
          <a:lstStyle/>
          <a:p>
            <a:r>
              <a:rPr lang="en-US" b="1" dirty="0"/>
              <a:t>W03 Team Activity: Designer </a:t>
            </a:r>
            <a:br>
              <a:rPr lang="en-US" b="1" dirty="0"/>
            </a:br>
            <a:r>
              <a:rPr lang="en-US" b="1" dirty="0"/>
              <a:t>Abstraction - Design Activity</a:t>
            </a:r>
            <a:endParaRPr lang="en-US" dirty="0"/>
          </a:p>
        </p:txBody>
      </p:sp>
      <p:sp>
        <p:nvSpPr>
          <p:cNvPr id="3" name="Content Placeholder 2">
            <a:extLst>
              <a:ext uri="{FF2B5EF4-FFF2-40B4-BE49-F238E27FC236}">
                <a16:creationId xmlns:a16="http://schemas.microsoft.com/office/drawing/2014/main" id="{F1193507-14AE-E852-610F-54DD44666DA1}"/>
              </a:ext>
            </a:extLst>
          </p:cNvPr>
          <p:cNvSpPr>
            <a:spLocks noGrp="1"/>
          </p:cNvSpPr>
          <p:nvPr>
            <p:ph idx="1"/>
          </p:nvPr>
        </p:nvSpPr>
        <p:spPr>
          <a:xfrm>
            <a:off x="838200" y="1825625"/>
            <a:ext cx="3603171" cy="4351338"/>
          </a:xfrm>
        </p:spPr>
        <p:txBody>
          <a:bodyPr>
            <a:normAutofit/>
          </a:bodyPr>
          <a:lstStyle/>
          <a:p>
            <a:r>
              <a:rPr lang="en-US" b="1" dirty="0"/>
              <a:t>Submission - Minimum</a:t>
            </a:r>
          </a:p>
          <a:p>
            <a:pPr lvl="1"/>
            <a:r>
              <a:rPr lang="en-US" b="1" dirty="0"/>
              <a:t>Class Diagram</a:t>
            </a:r>
          </a:p>
          <a:p>
            <a:pPr lvl="1"/>
            <a:r>
              <a:rPr lang="en-US" b="1" dirty="0"/>
              <a:t>Journal’s Behavior</a:t>
            </a:r>
          </a:p>
          <a:p>
            <a:pPr lvl="1"/>
            <a:r>
              <a:rPr lang="en-US" b="1" dirty="0"/>
              <a:t>Journal’s Attributes</a:t>
            </a:r>
          </a:p>
          <a:p>
            <a:pPr lvl="1"/>
            <a:r>
              <a:rPr lang="en-US" b="1" dirty="0"/>
              <a:t>Entry’s Behavior</a:t>
            </a:r>
          </a:p>
          <a:p>
            <a:pPr lvl="1"/>
            <a:r>
              <a:rPr lang="en-US" b="1" dirty="0"/>
              <a:t>Entry’s Attributes</a:t>
            </a:r>
          </a:p>
          <a:p>
            <a:pPr lvl="1"/>
            <a:r>
              <a:rPr lang="en-US" b="1" dirty="0"/>
              <a:t>Saving/Loading defined</a:t>
            </a:r>
          </a:p>
          <a:p>
            <a:pPr lvl="1"/>
            <a:r>
              <a:rPr lang="en-US" b="1" dirty="0"/>
              <a:t>Prompt defined</a:t>
            </a:r>
          </a:p>
          <a:p>
            <a:pPr lvl="1"/>
            <a:r>
              <a:rPr lang="en-US" b="1" dirty="0"/>
              <a:t>Interaction diagram</a:t>
            </a:r>
          </a:p>
        </p:txBody>
      </p:sp>
      <p:sp>
        <p:nvSpPr>
          <p:cNvPr id="5" name="TextBox 4">
            <a:extLst>
              <a:ext uri="{FF2B5EF4-FFF2-40B4-BE49-F238E27FC236}">
                <a16:creationId xmlns:a16="http://schemas.microsoft.com/office/drawing/2014/main" id="{91649F2C-51AE-8EF3-D290-2DCB31F14E39}"/>
              </a:ext>
            </a:extLst>
          </p:cNvPr>
          <p:cNvSpPr txBox="1"/>
          <p:nvPr/>
        </p:nvSpPr>
        <p:spPr>
          <a:xfrm>
            <a:off x="0" y="-4207"/>
            <a:ext cx="8306844" cy="369332"/>
          </a:xfrm>
          <a:prstGeom prst="rect">
            <a:avLst/>
          </a:prstGeom>
          <a:noFill/>
        </p:spPr>
        <p:txBody>
          <a:bodyPr wrap="square">
            <a:spAutoFit/>
          </a:bodyPr>
          <a:lstStyle/>
          <a:p>
            <a:r>
              <a:rPr lang="en-US" dirty="0">
                <a:hlinkClick r:id="rId2"/>
              </a:rPr>
              <a:t>https://byui-cse.github.io/cse210-course-2023/unit02/design.html</a:t>
            </a:r>
            <a:r>
              <a:rPr lang="en-US" dirty="0"/>
              <a:t> </a:t>
            </a:r>
          </a:p>
        </p:txBody>
      </p:sp>
      <p:sp>
        <p:nvSpPr>
          <p:cNvPr id="6" name="TextBox 5">
            <a:extLst>
              <a:ext uri="{FF2B5EF4-FFF2-40B4-BE49-F238E27FC236}">
                <a16:creationId xmlns:a16="http://schemas.microsoft.com/office/drawing/2014/main" id="{6A337A1D-9CA9-E231-22BA-6272801D5487}"/>
              </a:ext>
            </a:extLst>
          </p:cNvPr>
          <p:cNvSpPr txBox="1"/>
          <p:nvPr/>
        </p:nvSpPr>
        <p:spPr>
          <a:xfrm>
            <a:off x="7741084" y="3552855"/>
            <a:ext cx="4248411" cy="369332"/>
          </a:xfrm>
          <a:prstGeom prst="rect">
            <a:avLst/>
          </a:prstGeom>
          <a:noFill/>
        </p:spPr>
        <p:txBody>
          <a:bodyPr wrap="square">
            <a:spAutoFit/>
          </a:bodyPr>
          <a:lstStyle/>
          <a:p>
            <a:r>
              <a:rPr lang="en-US" b="1" dirty="0"/>
              <a:t>Guidance from a Mentor </a:t>
            </a:r>
          </a:p>
        </p:txBody>
      </p:sp>
      <p:pic>
        <p:nvPicPr>
          <p:cNvPr id="4" name="Picture 3">
            <a:extLst>
              <a:ext uri="{FF2B5EF4-FFF2-40B4-BE49-F238E27FC236}">
                <a16:creationId xmlns:a16="http://schemas.microsoft.com/office/drawing/2014/main" id="{D39F6949-3D9F-7921-9D4E-DDB2D07420E9}"/>
              </a:ext>
            </a:extLst>
          </p:cNvPr>
          <p:cNvPicPr>
            <a:picLocks noChangeAspect="1"/>
          </p:cNvPicPr>
          <p:nvPr/>
        </p:nvPicPr>
        <p:blipFill>
          <a:blip r:embed="rId3"/>
          <a:stretch>
            <a:fillRect/>
          </a:stretch>
        </p:blipFill>
        <p:spPr>
          <a:xfrm>
            <a:off x="4768455" y="1"/>
            <a:ext cx="7423545" cy="6853792"/>
          </a:xfrm>
          <a:prstGeom prst="rect">
            <a:avLst/>
          </a:prstGeom>
        </p:spPr>
      </p:pic>
      <p:pic>
        <p:nvPicPr>
          <p:cNvPr id="7" name="Picture 6">
            <a:extLst>
              <a:ext uri="{FF2B5EF4-FFF2-40B4-BE49-F238E27FC236}">
                <a16:creationId xmlns:a16="http://schemas.microsoft.com/office/drawing/2014/main" id="{F353D6BF-E3CC-A635-577D-8CE88C6A28E1}"/>
              </a:ext>
            </a:extLst>
          </p:cNvPr>
          <p:cNvPicPr>
            <a:picLocks noChangeAspect="1"/>
          </p:cNvPicPr>
          <p:nvPr/>
        </p:nvPicPr>
        <p:blipFill>
          <a:blip r:embed="rId4"/>
          <a:stretch>
            <a:fillRect/>
          </a:stretch>
        </p:blipFill>
        <p:spPr>
          <a:xfrm>
            <a:off x="6962150" y="1933660"/>
            <a:ext cx="1913147" cy="1302568"/>
          </a:xfrm>
          <a:prstGeom prst="rect">
            <a:avLst/>
          </a:prstGeom>
        </p:spPr>
      </p:pic>
      <p:pic>
        <p:nvPicPr>
          <p:cNvPr id="8" name="Picture 7">
            <a:extLst>
              <a:ext uri="{FF2B5EF4-FFF2-40B4-BE49-F238E27FC236}">
                <a16:creationId xmlns:a16="http://schemas.microsoft.com/office/drawing/2014/main" id="{11DCEAF7-618F-2AB7-87D9-8D855BB37D44}"/>
              </a:ext>
            </a:extLst>
          </p:cNvPr>
          <p:cNvPicPr>
            <a:picLocks noChangeAspect="1"/>
          </p:cNvPicPr>
          <p:nvPr/>
        </p:nvPicPr>
        <p:blipFill>
          <a:blip r:embed="rId5"/>
          <a:stretch>
            <a:fillRect/>
          </a:stretch>
        </p:blipFill>
        <p:spPr>
          <a:xfrm>
            <a:off x="9343708" y="2078673"/>
            <a:ext cx="1251686" cy="1012543"/>
          </a:xfrm>
          <a:prstGeom prst="rect">
            <a:avLst/>
          </a:prstGeom>
        </p:spPr>
      </p:pic>
    </p:spTree>
    <p:extLst>
      <p:ext uri="{BB962C8B-B14F-4D97-AF65-F5344CB8AC3E}">
        <p14:creationId xmlns:p14="http://schemas.microsoft.com/office/powerpoint/2010/main" val="174214224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E818A7-B36A-454E-65AD-4D047F2425D0}"/>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7" name="Rectangle 6">
            <a:extLst>
              <a:ext uri="{FF2B5EF4-FFF2-40B4-BE49-F238E27FC236}">
                <a16:creationId xmlns:a16="http://schemas.microsoft.com/office/drawing/2014/main" id="{ABC7709D-F83F-9B11-49BE-1F144E641CDF}"/>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8" name="Rectangle 7">
            <a:extLst>
              <a:ext uri="{FF2B5EF4-FFF2-40B4-BE49-F238E27FC236}">
                <a16:creationId xmlns:a16="http://schemas.microsoft.com/office/drawing/2014/main" id="{822DBACF-BEAD-6888-4934-3C00BD702C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Rectangle 2">
            <a:extLst>
              <a:ext uri="{FF2B5EF4-FFF2-40B4-BE49-F238E27FC236}">
                <a16:creationId xmlns:a16="http://schemas.microsoft.com/office/drawing/2014/main" id="{10D11129-82CA-4E8B-D617-6FB19F24B9FE}"/>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main</a:t>
            </a:r>
          </a:p>
        </p:txBody>
      </p:sp>
      <p:pic>
        <p:nvPicPr>
          <p:cNvPr id="5" name="Picture 4">
            <a:extLst>
              <a:ext uri="{FF2B5EF4-FFF2-40B4-BE49-F238E27FC236}">
                <a16:creationId xmlns:a16="http://schemas.microsoft.com/office/drawing/2014/main" id="{7A7BBD99-A65A-4301-68DC-1F7C454A89F0}"/>
              </a:ext>
            </a:extLst>
          </p:cNvPr>
          <p:cNvPicPr>
            <a:picLocks noChangeAspect="1"/>
          </p:cNvPicPr>
          <p:nvPr/>
        </p:nvPicPr>
        <p:blipFill>
          <a:blip r:embed="rId3"/>
          <a:stretch>
            <a:fillRect/>
          </a:stretch>
        </p:blipFill>
        <p:spPr>
          <a:xfrm>
            <a:off x="0" y="0"/>
            <a:ext cx="2572305" cy="1981195"/>
          </a:xfrm>
          <a:prstGeom prst="rect">
            <a:avLst/>
          </a:prstGeom>
        </p:spPr>
      </p:pic>
      <p:pic>
        <p:nvPicPr>
          <p:cNvPr id="9" name="Picture 8">
            <a:extLst>
              <a:ext uri="{FF2B5EF4-FFF2-40B4-BE49-F238E27FC236}">
                <a16:creationId xmlns:a16="http://schemas.microsoft.com/office/drawing/2014/main" id="{106B539C-B091-3906-9E28-45168BC48B11}"/>
              </a:ext>
            </a:extLst>
          </p:cNvPr>
          <p:cNvPicPr>
            <a:picLocks noChangeAspect="1"/>
          </p:cNvPicPr>
          <p:nvPr/>
        </p:nvPicPr>
        <p:blipFill>
          <a:blip r:embed="rId4"/>
          <a:stretch>
            <a:fillRect/>
          </a:stretch>
        </p:blipFill>
        <p:spPr>
          <a:xfrm>
            <a:off x="3233669" y="0"/>
            <a:ext cx="4235105" cy="1924573"/>
          </a:xfrm>
          <a:prstGeom prst="rect">
            <a:avLst/>
          </a:prstGeom>
        </p:spPr>
      </p:pic>
      <p:pic>
        <p:nvPicPr>
          <p:cNvPr id="10" name="Picture 9">
            <a:extLst>
              <a:ext uri="{FF2B5EF4-FFF2-40B4-BE49-F238E27FC236}">
                <a16:creationId xmlns:a16="http://schemas.microsoft.com/office/drawing/2014/main" id="{D35488EE-F5BD-4EBA-D501-B3B1C55ABE77}"/>
              </a:ext>
            </a:extLst>
          </p:cNvPr>
          <p:cNvPicPr>
            <a:picLocks noChangeAspect="1"/>
          </p:cNvPicPr>
          <p:nvPr/>
        </p:nvPicPr>
        <p:blipFill>
          <a:blip r:embed="rId5"/>
          <a:stretch>
            <a:fillRect/>
          </a:stretch>
        </p:blipFill>
        <p:spPr>
          <a:xfrm>
            <a:off x="8553421" y="219336"/>
            <a:ext cx="3390900" cy="1485900"/>
          </a:xfrm>
          <a:prstGeom prst="rect">
            <a:avLst/>
          </a:prstGeom>
        </p:spPr>
      </p:pic>
      <p:sp>
        <p:nvSpPr>
          <p:cNvPr id="2" name="Content Placeholder 2">
            <a:extLst>
              <a:ext uri="{FF2B5EF4-FFF2-40B4-BE49-F238E27FC236}">
                <a16:creationId xmlns:a16="http://schemas.microsoft.com/office/drawing/2014/main" id="{88C2796F-045D-5F1F-6FC4-D1642D917708}"/>
              </a:ext>
            </a:extLst>
          </p:cNvPr>
          <p:cNvSpPr txBox="1">
            <a:spLocks/>
          </p:cNvSpPr>
          <p:nvPr/>
        </p:nvSpPr>
        <p:spPr>
          <a:xfrm>
            <a:off x="770719" y="2553768"/>
            <a:ext cx="3603171"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a:t>Submission - Minium</a:t>
            </a:r>
          </a:p>
          <a:p>
            <a:pPr lvl="1"/>
            <a:r>
              <a:rPr lang="en-US" b="1"/>
              <a:t>Class Diagram</a:t>
            </a:r>
          </a:p>
          <a:p>
            <a:pPr lvl="1"/>
            <a:r>
              <a:rPr lang="en-US" b="1"/>
              <a:t>Journal’s Behavior</a:t>
            </a:r>
          </a:p>
          <a:p>
            <a:pPr lvl="1"/>
            <a:r>
              <a:rPr lang="en-US" b="1"/>
              <a:t>Journal’s Attributes</a:t>
            </a:r>
          </a:p>
          <a:p>
            <a:pPr lvl="1"/>
            <a:r>
              <a:rPr lang="en-US" b="1"/>
              <a:t>Entry’s Behavior</a:t>
            </a:r>
          </a:p>
          <a:p>
            <a:pPr lvl="1"/>
            <a:r>
              <a:rPr lang="en-US" b="1"/>
              <a:t>Entry’s Attributes</a:t>
            </a:r>
          </a:p>
          <a:p>
            <a:pPr lvl="1"/>
            <a:r>
              <a:rPr lang="en-US" b="1"/>
              <a:t>Saving/Loading defined</a:t>
            </a:r>
          </a:p>
          <a:p>
            <a:pPr lvl="1"/>
            <a:r>
              <a:rPr lang="en-US" b="1"/>
              <a:t>Prompt defined</a:t>
            </a:r>
          </a:p>
          <a:p>
            <a:pPr lvl="1"/>
            <a:r>
              <a:rPr lang="en-US" b="1"/>
              <a:t>Interaction diagram</a:t>
            </a:r>
            <a:endParaRPr lang="en-US" b="1" dirty="0"/>
          </a:p>
        </p:txBody>
      </p:sp>
      <p:pic>
        <p:nvPicPr>
          <p:cNvPr id="4" name="Picture 3">
            <a:extLst>
              <a:ext uri="{FF2B5EF4-FFF2-40B4-BE49-F238E27FC236}">
                <a16:creationId xmlns:a16="http://schemas.microsoft.com/office/drawing/2014/main" id="{B233CD89-BDCE-B940-7A43-0F62126AFD31}"/>
              </a:ext>
            </a:extLst>
          </p:cNvPr>
          <p:cNvPicPr>
            <a:picLocks noChangeAspect="1"/>
          </p:cNvPicPr>
          <p:nvPr/>
        </p:nvPicPr>
        <p:blipFill>
          <a:blip r:embed="rId6"/>
          <a:stretch>
            <a:fillRect/>
          </a:stretch>
        </p:blipFill>
        <p:spPr>
          <a:xfrm>
            <a:off x="4552438" y="4952257"/>
            <a:ext cx="1913147" cy="1302568"/>
          </a:xfrm>
          <a:prstGeom prst="rect">
            <a:avLst/>
          </a:prstGeom>
        </p:spPr>
      </p:pic>
      <p:pic>
        <p:nvPicPr>
          <p:cNvPr id="11" name="Picture 10">
            <a:extLst>
              <a:ext uri="{FF2B5EF4-FFF2-40B4-BE49-F238E27FC236}">
                <a16:creationId xmlns:a16="http://schemas.microsoft.com/office/drawing/2014/main" id="{E7253D9D-8C7C-4877-AA0D-A6E3BCC63418}"/>
              </a:ext>
            </a:extLst>
          </p:cNvPr>
          <p:cNvPicPr>
            <a:picLocks noChangeAspect="1"/>
          </p:cNvPicPr>
          <p:nvPr/>
        </p:nvPicPr>
        <p:blipFill>
          <a:blip r:embed="rId7"/>
          <a:stretch>
            <a:fillRect/>
          </a:stretch>
        </p:blipFill>
        <p:spPr>
          <a:xfrm>
            <a:off x="6933996" y="5097270"/>
            <a:ext cx="1251686" cy="1012543"/>
          </a:xfrm>
          <a:prstGeom prst="rect">
            <a:avLst/>
          </a:prstGeom>
        </p:spPr>
      </p:pic>
      <p:pic>
        <p:nvPicPr>
          <p:cNvPr id="12" name="Picture 11">
            <a:extLst>
              <a:ext uri="{FF2B5EF4-FFF2-40B4-BE49-F238E27FC236}">
                <a16:creationId xmlns:a16="http://schemas.microsoft.com/office/drawing/2014/main" id="{BFA6F573-A8F1-62B8-4E31-D3F54F07FE03}"/>
              </a:ext>
            </a:extLst>
          </p:cNvPr>
          <p:cNvPicPr>
            <a:picLocks noChangeAspect="1"/>
          </p:cNvPicPr>
          <p:nvPr/>
        </p:nvPicPr>
        <p:blipFill>
          <a:blip r:embed="rId8"/>
          <a:stretch>
            <a:fillRect/>
          </a:stretch>
        </p:blipFill>
        <p:spPr>
          <a:xfrm>
            <a:off x="9122504" y="4568421"/>
            <a:ext cx="2814968" cy="2070243"/>
          </a:xfrm>
          <a:prstGeom prst="rect">
            <a:avLst/>
          </a:prstGeom>
        </p:spPr>
      </p:pic>
    </p:spTree>
    <p:extLst>
      <p:ext uri="{BB962C8B-B14F-4D97-AF65-F5344CB8AC3E}">
        <p14:creationId xmlns:p14="http://schemas.microsoft.com/office/powerpoint/2010/main" val="29241807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51AE4-2848-ED20-7B5E-87191CF9697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245C0DF-1F97-6304-B49D-6E61BD8C325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9950233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206DA-B9F8-8798-5E33-73071FBB2AB5}"/>
              </a:ext>
            </a:extLst>
          </p:cNvPr>
          <p:cNvSpPr>
            <a:spLocks noGrp="1"/>
          </p:cNvSpPr>
          <p:nvPr>
            <p:ph type="title"/>
          </p:nvPr>
        </p:nvSpPr>
        <p:spPr/>
        <p:txBody>
          <a:bodyPr>
            <a:normAutofit/>
          </a:bodyPr>
          <a:lstStyle/>
          <a:p>
            <a:r>
              <a:rPr lang="en-US" b="1" dirty="0"/>
              <a:t>W03 Team Activity: Designer </a:t>
            </a:r>
            <a:br>
              <a:rPr lang="en-US" b="1" dirty="0"/>
            </a:br>
            <a:r>
              <a:rPr lang="en-US" b="1" dirty="0"/>
              <a:t>Abstraction - Design Activity</a:t>
            </a:r>
            <a:endParaRPr lang="en-US" dirty="0"/>
          </a:p>
        </p:txBody>
      </p:sp>
      <p:sp>
        <p:nvSpPr>
          <p:cNvPr id="3" name="Content Placeholder 2">
            <a:extLst>
              <a:ext uri="{FF2B5EF4-FFF2-40B4-BE49-F238E27FC236}">
                <a16:creationId xmlns:a16="http://schemas.microsoft.com/office/drawing/2014/main" id="{12D81B04-FA48-83C7-E59F-44AFE7E22BB5}"/>
              </a:ext>
            </a:extLst>
          </p:cNvPr>
          <p:cNvSpPr>
            <a:spLocks noGrp="1"/>
          </p:cNvSpPr>
          <p:nvPr>
            <p:ph idx="1"/>
          </p:nvPr>
        </p:nvSpPr>
        <p:spPr>
          <a:xfrm>
            <a:off x="838200" y="1825625"/>
            <a:ext cx="6614786" cy="4351338"/>
          </a:xfrm>
        </p:spPr>
        <p:txBody>
          <a:bodyPr>
            <a:normAutofit lnSpcReduction="10000"/>
          </a:bodyPr>
          <a:lstStyle/>
          <a:p>
            <a:r>
              <a:rPr lang="en-US" b="1" dirty="0"/>
              <a:t>Overview</a:t>
            </a:r>
          </a:p>
          <a:p>
            <a:r>
              <a:rPr lang="en-US" b="1" dirty="0"/>
              <a:t>Agenda</a:t>
            </a:r>
          </a:p>
          <a:p>
            <a:pPr lvl="1"/>
            <a:r>
              <a:rPr lang="en-US" b="1" dirty="0"/>
              <a:t>Before the meeting: Verify the time, location, and lead student</a:t>
            </a:r>
          </a:p>
          <a:p>
            <a:pPr lvl="1"/>
            <a:r>
              <a:rPr lang="en-US" b="1" dirty="0"/>
              <a:t>Begin with Prayer</a:t>
            </a:r>
          </a:p>
          <a:p>
            <a:pPr lvl="1"/>
            <a:r>
              <a:rPr lang="en-US" b="1" dirty="0"/>
              <a:t>Discuss the Preparation Learning Activity</a:t>
            </a:r>
          </a:p>
          <a:p>
            <a:pPr lvl="1"/>
            <a:r>
              <a:rPr lang="en-US" b="1" dirty="0"/>
              <a:t>Review the Program Specification</a:t>
            </a:r>
          </a:p>
          <a:p>
            <a:pPr lvl="1"/>
            <a:r>
              <a:rPr lang="en-US" b="1" dirty="0"/>
              <a:t>Determine the classes</a:t>
            </a:r>
          </a:p>
          <a:p>
            <a:pPr lvl="1"/>
            <a:r>
              <a:rPr lang="en-US" b="1" dirty="0"/>
              <a:t>Define class behaviors</a:t>
            </a:r>
          </a:p>
          <a:p>
            <a:pPr lvl="1"/>
            <a:r>
              <a:rPr lang="en-US" b="1" dirty="0"/>
              <a:t>Define class attributes</a:t>
            </a:r>
          </a:p>
          <a:p>
            <a:pPr lvl="1"/>
            <a:r>
              <a:rPr lang="en-US" b="1" dirty="0"/>
              <a:t>Conclude</a:t>
            </a:r>
          </a:p>
          <a:p>
            <a:endParaRPr lang="en-US" dirty="0"/>
          </a:p>
        </p:txBody>
      </p:sp>
    </p:spTree>
    <p:extLst>
      <p:ext uri="{BB962C8B-B14F-4D97-AF65-F5344CB8AC3E}">
        <p14:creationId xmlns:p14="http://schemas.microsoft.com/office/powerpoint/2010/main" val="30837043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A0F51-D97C-B9BD-17FD-9BEEC47D16E0}"/>
              </a:ext>
            </a:extLst>
          </p:cNvPr>
          <p:cNvSpPr>
            <a:spLocks noGrp="1"/>
          </p:cNvSpPr>
          <p:nvPr>
            <p:ph type="title"/>
          </p:nvPr>
        </p:nvSpPr>
        <p:spPr/>
        <p:txBody>
          <a:bodyPr/>
          <a:lstStyle/>
          <a:p>
            <a:r>
              <a:rPr lang="en-US" dirty="0"/>
              <a:t>Introduce yourself to your neighbor</a:t>
            </a:r>
          </a:p>
        </p:txBody>
      </p:sp>
      <p:sp>
        <p:nvSpPr>
          <p:cNvPr id="3" name="Content Placeholder 2">
            <a:extLst>
              <a:ext uri="{FF2B5EF4-FFF2-40B4-BE49-F238E27FC236}">
                <a16:creationId xmlns:a16="http://schemas.microsoft.com/office/drawing/2014/main" id="{ACE78097-98A0-EF13-B480-D7612C5F9003}"/>
              </a:ext>
            </a:extLst>
          </p:cNvPr>
          <p:cNvSpPr>
            <a:spLocks noGrp="1"/>
          </p:cNvSpPr>
          <p:nvPr>
            <p:ph idx="1"/>
          </p:nvPr>
        </p:nvSpPr>
        <p:spPr/>
        <p:txBody>
          <a:bodyPr/>
          <a:lstStyle/>
          <a:p>
            <a:r>
              <a:rPr lang="en-US" dirty="0"/>
              <a:t>How did you introduce yourself?</a:t>
            </a:r>
          </a:p>
          <a:p>
            <a:r>
              <a:rPr lang="en-US" dirty="0"/>
              <a:t>What words did you use?</a:t>
            </a:r>
          </a:p>
          <a:p>
            <a:r>
              <a:rPr lang="en-US" dirty="0"/>
              <a:t>How did you identify yourself?</a:t>
            </a:r>
          </a:p>
          <a:p>
            <a:endParaRPr lang="en-US" dirty="0"/>
          </a:p>
          <a:p>
            <a:endParaRPr lang="en-US" dirty="0"/>
          </a:p>
          <a:p>
            <a:r>
              <a:rPr lang="en-US" dirty="0"/>
              <a:t>What is a person? </a:t>
            </a:r>
          </a:p>
          <a:p>
            <a:r>
              <a:rPr lang="en-US" dirty="0"/>
              <a:t>How can we abstractly identify a person in this scenario?</a:t>
            </a:r>
          </a:p>
        </p:txBody>
      </p:sp>
    </p:spTree>
    <p:extLst>
      <p:ext uri="{BB962C8B-B14F-4D97-AF65-F5344CB8AC3E}">
        <p14:creationId xmlns:p14="http://schemas.microsoft.com/office/powerpoint/2010/main" val="379988931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9F215-33A7-B32F-BF74-3D7D42DFF35F}"/>
              </a:ext>
            </a:extLst>
          </p:cNvPr>
          <p:cNvSpPr>
            <a:spLocks noGrp="1"/>
          </p:cNvSpPr>
          <p:nvPr>
            <p:ph type="title"/>
          </p:nvPr>
        </p:nvSpPr>
        <p:spPr/>
        <p:txBody>
          <a:bodyPr/>
          <a:lstStyle/>
          <a:p>
            <a:r>
              <a:rPr lang="en-US" dirty="0"/>
              <a:t>Groups</a:t>
            </a:r>
          </a:p>
        </p:txBody>
      </p:sp>
      <p:sp>
        <p:nvSpPr>
          <p:cNvPr id="3" name="Content Placeholder 2">
            <a:extLst>
              <a:ext uri="{FF2B5EF4-FFF2-40B4-BE49-F238E27FC236}">
                <a16:creationId xmlns:a16="http://schemas.microsoft.com/office/drawing/2014/main" id="{0F68A02C-3076-02B0-F724-0112A7F8CF94}"/>
              </a:ext>
            </a:extLst>
          </p:cNvPr>
          <p:cNvSpPr>
            <a:spLocks noGrp="1"/>
          </p:cNvSpPr>
          <p:nvPr>
            <p:ph sz="half" idx="1"/>
          </p:nvPr>
        </p:nvSpPr>
        <p:spPr/>
        <p:txBody>
          <a:bodyPr/>
          <a:lstStyle/>
          <a:p>
            <a:r>
              <a:rPr lang="en-US" dirty="0"/>
              <a:t>This module’s distribution of work:</a:t>
            </a:r>
          </a:p>
          <a:p>
            <a:pPr lvl="1"/>
            <a:r>
              <a:rPr lang="en-US" dirty="0"/>
              <a:t>Design: team</a:t>
            </a:r>
          </a:p>
          <a:p>
            <a:pPr lvl="1"/>
            <a:r>
              <a:rPr lang="en-US" dirty="0"/>
              <a:t>Implementation: Individual</a:t>
            </a:r>
          </a:p>
          <a:p>
            <a:pPr lvl="1"/>
            <a:r>
              <a:rPr lang="en-US" dirty="0"/>
              <a:t>Review: Team</a:t>
            </a:r>
          </a:p>
          <a:p>
            <a:pPr lvl="1"/>
            <a:endParaRPr lang="en-US" dirty="0"/>
          </a:p>
        </p:txBody>
      </p:sp>
      <p:sp>
        <p:nvSpPr>
          <p:cNvPr id="4" name="Content Placeholder 3">
            <a:extLst>
              <a:ext uri="{FF2B5EF4-FFF2-40B4-BE49-F238E27FC236}">
                <a16:creationId xmlns:a16="http://schemas.microsoft.com/office/drawing/2014/main" id="{42E5CBF7-87B2-C53B-D126-E44CF4C69E94}"/>
              </a:ext>
            </a:extLst>
          </p:cNvPr>
          <p:cNvSpPr>
            <a:spLocks noGrp="1"/>
          </p:cNvSpPr>
          <p:nvPr>
            <p:ph sz="half" idx="2"/>
          </p:nvPr>
        </p:nvSpPr>
        <p:spPr/>
        <p:txBody>
          <a:bodyPr/>
          <a:lstStyle/>
          <a:p>
            <a:r>
              <a:rPr lang="en-US" dirty="0"/>
              <a:t>Coding Standard</a:t>
            </a:r>
          </a:p>
          <a:p>
            <a:pPr lvl="1"/>
            <a:r>
              <a:rPr lang="en-US" dirty="0"/>
              <a:t>Comments: File, Class, Methods</a:t>
            </a:r>
          </a:p>
          <a:p>
            <a:pPr lvl="1"/>
            <a:r>
              <a:rPr lang="en-US" dirty="0"/>
              <a:t>Line Comments:</a:t>
            </a:r>
          </a:p>
          <a:p>
            <a:pPr lvl="1"/>
            <a:r>
              <a:rPr lang="en-US" dirty="0"/>
              <a:t>Variable naming: begin with initials</a:t>
            </a:r>
          </a:p>
          <a:p>
            <a:pPr lvl="1"/>
            <a:r>
              <a:rPr lang="en-US" dirty="0"/>
              <a:t>Class/Attributes/Variables = nouns</a:t>
            </a:r>
          </a:p>
          <a:p>
            <a:pPr lvl="1"/>
            <a:r>
              <a:rPr lang="en-US" dirty="0"/>
              <a:t>Values/States = adjectives  </a:t>
            </a:r>
          </a:p>
          <a:p>
            <a:pPr lvl="1"/>
            <a:r>
              <a:rPr lang="en-US" dirty="0"/>
              <a:t>Behavior = Method(verb)</a:t>
            </a:r>
          </a:p>
          <a:p>
            <a:pPr lvl="1"/>
            <a:endParaRPr lang="en-US" dirty="0"/>
          </a:p>
        </p:txBody>
      </p:sp>
    </p:spTree>
    <p:extLst>
      <p:ext uri="{BB962C8B-B14F-4D97-AF65-F5344CB8AC3E}">
        <p14:creationId xmlns:p14="http://schemas.microsoft.com/office/powerpoint/2010/main" val="27907382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3279-0FBE-5F64-B383-8823547B695F}"/>
              </a:ext>
            </a:extLst>
          </p:cNvPr>
          <p:cNvSpPr>
            <a:spLocks noGrp="1"/>
          </p:cNvSpPr>
          <p:nvPr>
            <p:ph type="title"/>
          </p:nvPr>
        </p:nvSpPr>
        <p:spPr/>
        <p:txBody>
          <a:bodyPr/>
          <a:lstStyle/>
          <a:p>
            <a:r>
              <a:rPr lang="en-US" b="1" dirty="0"/>
              <a:t>W03 Team Activity: Designer </a:t>
            </a:r>
            <a:br>
              <a:rPr lang="en-US" b="1" dirty="0"/>
            </a:br>
            <a:r>
              <a:rPr lang="en-US" b="1" dirty="0"/>
              <a:t>Abstraction - Design Activity</a:t>
            </a:r>
            <a:endParaRPr lang="en-US" dirty="0"/>
          </a:p>
        </p:txBody>
      </p:sp>
      <p:sp>
        <p:nvSpPr>
          <p:cNvPr id="3" name="Content Placeholder 2">
            <a:extLst>
              <a:ext uri="{FF2B5EF4-FFF2-40B4-BE49-F238E27FC236}">
                <a16:creationId xmlns:a16="http://schemas.microsoft.com/office/drawing/2014/main" id="{F1193507-14AE-E852-610F-54DD44666DA1}"/>
              </a:ext>
            </a:extLst>
          </p:cNvPr>
          <p:cNvSpPr>
            <a:spLocks noGrp="1"/>
          </p:cNvSpPr>
          <p:nvPr>
            <p:ph idx="1"/>
          </p:nvPr>
        </p:nvSpPr>
        <p:spPr/>
        <p:txBody>
          <a:bodyPr/>
          <a:lstStyle/>
          <a:p>
            <a:r>
              <a:rPr lang="en-US" b="1" dirty="0"/>
              <a:t>Before the meeting: Verify the time, location, and lead student</a:t>
            </a:r>
          </a:p>
          <a:p>
            <a:pPr lvl="1"/>
            <a:endParaRPr lang="en-US" dirty="0"/>
          </a:p>
          <a:p>
            <a:pPr lvl="1"/>
            <a:r>
              <a:rPr lang="en-US" dirty="0"/>
              <a:t>This could be as simple as posting a message to your MS Teams channel that says something like, </a:t>
            </a:r>
            <a:r>
              <a:rPr lang="en-US" i="1" dirty="0"/>
              <a:t>"Hi guys, are we still planning to meet tomorrow at 7pm Mountain Time? Let's use the MS Teams video feature again."</a:t>
            </a:r>
            <a:r>
              <a:rPr lang="en-US" dirty="0"/>
              <a:t> Or, if someone else has already posted a message like this, it could be as simple as "liking" their message.</a:t>
            </a:r>
          </a:p>
          <a:p>
            <a:endParaRPr lang="en-US" dirty="0"/>
          </a:p>
          <a:p>
            <a:pPr lvl="1"/>
            <a:r>
              <a:rPr lang="en-US" dirty="0"/>
              <a:t>Make sure to identify who will be the lead student for this week. For example, </a:t>
            </a:r>
            <a:r>
              <a:rPr lang="en-US" i="1" dirty="0"/>
              <a:t>"Emily, are you still good to be the lead student for this week?"</a:t>
            </a:r>
            <a:endParaRPr lang="en-US" dirty="0"/>
          </a:p>
          <a:p>
            <a:endParaRPr lang="en-US" dirty="0"/>
          </a:p>
        </p:txBody>
      </p:sp>
      <p:sp>
        <p:nvSpPr>
          <p:cNvPr id="4" name="TextBox 3">
            <a:extLst>
              <a:ext uri="{FF2B5EF4-FFF2-40B4-BE49-F238E27FC236}">
                <a16:creationId xmlns:a16="http://schemas.microsoft.com/office/drawing/2014/main" id="{4E52D158-7E97-3810-F97C-6F740A4518E4}"/>
              </a:ext>
            </a:extLst>
          </p:cNvPr>
          <p:cNvSpPr txBox="1"/>
          <p:nvPr/>
        </p:nvSpPr>
        <p:spPr>
          <a:xfrm>
            <a:off x="0" y="-4207"/>
            <a:ext cx="8306844" cy="369332"/>
          </a:xfrm>
          <a:prstGeom prst="rect">
            <a:avLst/>
          </a:prstGeom>
          <a:noFill/>
        </p:spPr>
        <p:txBody>
          <a:bodyPr wrap="square">
            <a:spAutoFit/>
          </a:bodyPr>
          <a:lstStyle/>
          <a:p>
            <a:r>
              <a:rPr lang="en-US" dirty="0">
                <a:hlinkClick r:id="rId2"/>
              </a:rPr>
              <a:t>https://byui-cse.github.io/cse210-course-2023/unit02/design.html</a:t>
            </a:r>
            <a:r>
              <a:rPr lang="en-US" dirty="0"/>
              <a:t> </a:t>
            </a:r>
          </a:p>
        </p:txBody>
      </p:sp>
    </p:spTree>
    <p:extLst>
      <p:ext uri="{BB962C8B-B14F-4D97-AF65-F5344CB8AC3E}">
        <p14:creationId xmlns:p14="http://schemas.microsoft.com/office/powerpoint/2010/main" val="135850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3279-0FBE-5F64-B383-8823547B695F}"/>
              </a:ext>
            </a:extLst>
          </p:cNvPr>
          <p:cNvSpPr>
            <a:spLocks noGrp="1"/>
          </p:cNvSpPr>
          <p:nvPr>
            <p:ph type="title"/>
          </p:nvPr>
        </p:nvSpPr>
        <p:spPr/>
        <p:txBody>
          <a:bodyPr/>
          <a:lstStyle/>
          <a:p>
            <a:r>
              <a:rPr lang="en-US" b="1" dirty="0"/>
              <a:t>W03 Team Activity: Designer </a:t>
            </a:r>
            <a:br>
              <a:rPr lang="en-US" b="1" dirty="0"/>
            </a:br>
            <a:r>
              <a:rPr lang="en-US" b="1" dirty="0"/>
              <a:t>Abstraction - Design Activity</a:t>
            </a:r>
            <a:endParaRPr lang="en-US" dirty="0"/>
          </a:p>
        </p:txBody>
      </p:sp>
      <p:sp>
        <p:nvSpPr>
          <p:cNvPr id="3" name="Content Placeholder 2">
            <a:extLst>
              <a:ext uri="{FF2B5EF4-FFF2-40B4-BE49-F238E27FC236}">
                <a16:creationId xmlns:a16="http://schemas.microsoft.com/office/drawing/2014/main" id="{F1193507-14AE-E852-610F-54DD44666DA1}"/>
              </a:ext>
            </a:extLst>
          </p:cNvPr>
          <p:cNvSpPr>
            <a:spLocks noGrp="1"/>
          </p:cNvSpPr>
          <p:nvPr>
            <p:ph idx="1"/>
          </p:nvPr>
        </p:nvSpPr>
        <p:spPr/>
        <p:txBody>
          <a:bodyPr/>
          <a:lstStyle/>
          <a:p>
            <a:r>
              <a:rPr lang="en-US" b="1" dirty="0"/>
              <a:t>Begin with Prayer</a:t>
            </a:r>
          </a:p>
          <a:p>
            <a:r>
              <a:rPr lang="en-US" b="1" dirty="0"/>
              <a:t>Discuss the Preparation Learning Activity</a:t>
            </a:r>
          </a:p>
          <a:p>
            <a:pPr lvl="1"/>
            <a:r>
              <a:rPr lang="en-US" dirty="0"/>
              <a:t>Take a minute to talk about the learning activity from this week. </a:t>
            </a:r>
          </a:p>
          <a:p>
            <a:pPr lvl="1"/>
            <a:r>
              <a:rPr lang="en-US" dirty="0"/>
              <a:t>Talk through any difficulties that people had understanding the material or completing the activity.</a:t>
            </a:r>
          </a:p>
          <a:p>
            <a:pPr lvl="1"/>
            <a:endParaRPr lang="en-US" dirty="0"/>
          </a:p>
          <a:p>
            <a:pPr lvl="1"/>
            <a:r>
              <a:rPr lang="en-US" dirty="0"/>
              <a:t>What part of the learning activity was the hardest for you?</a:t>
            </a:r>
          </a:p>
          <a:p>
            <a:endParaRPr lang="en-US" dirty="0"/>
          </a:p>
        </p:txBody>
      </p:sp>
      <p:sp>
        <p:nvSpPr>
          <p:cNvPr id="5" name="TextBox 4">
            <a:extLst>
              <a:ext uri="{FF2B5EF4-FFF2-40B4-BE49-F238E27FC236}">
                <a16:creationId xmlns:a16="http://schemas.microsoft.com/office/drawing/2014/main" id="{91649F2C-51AE-8EF3-D290-2DCB31F14E39}"/>
              </a:ext>
            </a:extLst>
          </p:cNvPr>
          <p:cNvSpPr txBox="1"/>
          <p:nvPr/>
        </p:nvSpPr>
        <p:spPr>
          <a:xfrm>
            <a:off x="0" y="-4207"/>
            <a:ext cx="8306844" cy="369332"/>
          </a:xfrm>
          <a:prstGeom prst="rect">
            <a:avLst/>
          </a:prstGeom>
          <a:noFill/>
        </p:spPr>
        <p:txBody>
          <a:bodyPr wrap="square">
            <a:spAutoFit/>
          </a:bodyPr>
          <a:lstStyle/>
          <a:p>
            <a:r>
              <a:rPr lang="en-US" dirty="0">
                <a:hlinkClick r:id="rId2"/>
              </a:rPr>
              <a:t>https://byui-cse.github.io/cse210-course-2023/unit02/design.html</a:t>
            </a:r>
            <a:r>
              <a:rPr lang="en-US" dirty="0"/>
              <a:t> </a:t>
            </a:r>
          </a:p>
        </p:txBody>
      </p:sp>
    </p:spTree>
    <p:extLst>
      <p:ext uri="{BB962C8B-B14F-4D97-AF65-F5344CB8AC3E}">
        <p14:creationId xmlns:p14="http://schemas.microsoft.com/office/powerpoint/2010/main" val="4755470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3279-0FBE-5F64-B383-8823547B695F}"/>
              </a:ext>
            </a:extLst>
          </p:cNvPr>
          <p:cNvSpPr>
            <a:spLocks noGrp="1"/>
          </p:cNvSpPr>
          <p:nvPr>
            <p:ph type="title"/>
          </p:nvPr>
        </p:nvSpPr>
        <p:spPr/>
        <p:txBody>
          <a:bodyPr/>
          <a:lstStyle/>
          <a:p>
            <a:r>
              <a:rPr lang="en-US" b="1" dirty="0"/>
              <a:t>W03 Team Activity: Designer </a:t>
            </a:r>
            <a:br>
              <a:rPr lang="en-US" b="1" dirty="0"/>
            </a:br>
            <a:r>
              <a:rPr lang="en-US" b="1" dirty="0"/>
              <a:t>Abstraction - Design Activity</a:t>
            </a:r>
            <a:endParaRPr lang="en-US" dirty="0"/>
          </a:p>
        </p:txBody>
      </p:sp>
      <p:sp>
        <p:nvSpPr>
          <p:cNvPr id="3" name="Content Placeholder 2">
            <a:extLst>
              <a:ext uri="{FF2B5EF4-FFF2-40B4-BE49-F238E27FC236}">
                <a16:creationId xmlns:a16="http://schemas.microsoft.com/office/drawing/2014/main" id="{F1193507-14AE-E852-610F-54DD44666DA1}"/>
              </a:ext>
            </a:extLst>
          </p:cNvPr>
          <p:cNvSpPr>
            <a:spLocks noGrp="1"/>
          </p:cNvSpPr>
          <p:nvPr>
            <p:ph idx="1"/>
          </p:nvPr>
        </p:nvSpPr>
        <p:spPr/>
        <p:txBody>
          <a:bodyPr/>
          <a:lstStyle/>
          <a:p>
            <a:r>
              <a:rPr lang="en-US" b="1" dirty="0"/>
              <a:t>Review the Program Specification</a:t>
            </a:r>
          </a:p>
          <a:p>
            <a:r>
              <a:rPr lang="en-US" dirty="0"/>
              <a:t>Refer to the </a:t>
            </a:r>
            <a:r>
              <a:rPr lang="en-US" dirty="0">
                <a:hlinkClick r:id="rId2"/>
              </a:rPr>
              <a:t>Journal program specification</a:t>
            </a:r>
            <a:r>
              <a:rPr lang="en-US" dirty="0"/>
              <a:t>. As a team, review the program requirements and how it is supposed to work.</a:t>
            </a:r>
          </a:p>
          <a:p>
            <a:pPr lvl="1">
              <a:buFont typeface="+mj-lt"/>
              <a:buAutoNum type="arabicPeriod"/>
            </a:pPr>
            <a:r>
              <a:rPr lang="en-US" dirty="0"/>
              <a:t>What does the program do?</a:t>
            </a:r>
          </a:p>
          <a:p>
            <a:pPr lvl="1">
              <a:buFont typeface="+mj-lt"/>
              <a:buAutoNum type="arabicPeriod"/>
            </a:pPr>
            <a:r>
              <a:rPr lang="en-US" dirty="0"/>
              <a:t>What user inputs does it have?</a:t>
            </a:r>
          </a:p>
          <a:p>
            <a:pPr lvl="1">
              <a:buFont typeface="+mj-lt"/>
              <a:buAutoNum type="arabicPeriod"/>
            </a:pPr>
            <a:r>
              <a:rPr lang="en-US" dirty="0"/>
              <a:t>What output does it produce?</a:t>
            </a:r>
          </a:p>
          <a:p>
            <a:pPr lvl="1">
              <a:buFont typeface="+mj-lt"/>
              <a:buAutoNum type="arabicPeriod"/>
            </a:pPr>
            <a:r>
              <a:rPr lang="en-US" dirty="0"/>
              <a:t>How does the program end?</a:t>
            </a:r>
          </a:p>
          <a:p>
            <a:endParaRPr lang="en-US" dirty="0"/>
          </a:p>
        </p:txBody>
      </p:sp>
      <p:sp>
        <p:nvSpPr>
          <p:cNvPr id="5" name="TextBox 4">
            <a:extLst>
              <a:ext uri="{FF2B5EF4-FFF2-40B4-BE49-F238E27FC236}">
                <a16:creationId xmlns:a16="http://schemas.microsoft.com/office/drawing/2014/main" id="{91649F2C-51AE-8EF3-D290-2DCB31F14E39}"/>
              </a:ext>
            </a:extLst>
          </p:cNvPr>
          <p:cNvSpPr txBox="1"/>
          <p:nvPr/>
        </p:nvSpPr>
        <p:spPr>
          <a:xfrm>
            <a:off x="0" y="-4207"/>
            <a:ext cx="8306844" cy="369332"/>
          </a:xfrm>
          <a:prstGeom prst="rect">
            <a:avLst/>
          </a:prstGeom>
          <a:noFill/>
        </p:spPr>
        <p:txBody>
          <a:bodyPr wrap="square">
            <a:spAutoFit/>
          </a:bodyPr>
          <a:lstStyle/>
          <a:p>
            <a:r>
              <a:rPr lang="en-US" dirty="0">
                <a:hlinkClick r:id="rId3"/>
              </a:rPr>
              <a:t>https://byui-cse.github.io/cse210-course-2023/unit02/design.html</a:t>
            </a:r>
            <a:r>
              <a:rPr lang="en-US" dirty="0"/>
              <a:t> </a:t>
            </a:r>
          </a:p>
        </p:txBody>
      </p:sp>
      <p:sp>
        <p:nvSpPr>
          <p:cNvPr id="6" name="TextBox 5">
            <a:extLst>
              <a:ext uri="{FF2B5EF4-FFF2-40B4-BE49-F238E27FC236}">
                <a16:creationId xmlns:a16="http://schemas.microsoft.com/office/drawing/2014/main" id="{6A337A1D-9CA9-E231-22BA-6272801D5487}"/>
              </a:ext>
            </a:extLst>
          </p:cNvPr>
          <p:cNvSpPr txBox="1"/>
          <p:nvPr/>
        </p:nvSpPr>
        <p:spPr>
          <a:xfrm>
            <a:off x="6073036" y="5569545"/>
            <a:ext cx="6118964" cy="1200329"/>
          </a:xfrm>
          <a:prstGeom prst="rect">
            <a:avLst/>
          </a:prstGeom>
          <a:noFill/>
        </p:spPr>
        <p:txBody>
          <a:bodyPr wrap="square">
            <a:spAutoFit/>
          </a:bodyPr>
          <a:lstStyle/>
          <a:p>
            <a:r>
              <a:rPr lang="en-US" b="1" dirty="0"/>
              <a:t>Guidance from a Mentor </a:t>
            </a:r>
          </a:p>
          <a:p>
            <a:r>
              <a:rPr lang="en-US" dirty="0"/>
              <a:t>A good way to think about these questions is to look at the menu options for the program. They will help you think about the various features of the program.</a:t>
            </a:r>
          </a:p>
        </p:txBody>
      </p:sp>
    </p:spTree>
    <p:extLst>
      <p:ext uri="{BB962C8B-B14F-4D97-AF65-F5344CB8AC3E}">
        <p14:creationId xmlns:p14="http://schemas.microsoft.com/office/powerpoint/2010/main" val="10097821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3279-0FBE-5F64-B383-8823547B695F}"/>
              </a:ext>
            </a:extLst>
          </p:cNvPr>
          <p:cNvSpPr>
            <a:spLocks noGrp="1"/>
          </p:cNvSpPr>
          <p:nvPr>
            <p:ph type="title"/>
          </p:nvPr>
        </p:nvSpPr>
        <p:spPr/>
        <p:txBody>
          <a:bodyPr/>
          <a:lstStyle/>
          <a:p>
            <a:r>
              <a:rPr lang="en-US" b="1" dirty="0"/>
              <a:t>W03 Team Activity: Designer </a:t>
            </a:r>
            <a:br>
              <a:rPr lang="en-US" b="1" dirty="0"/>
            </a:br>
            <a:r>
              <a:rPr lang="en-US" b="1" dirty="0"/>
              <a:t>Abstraction - Design Activity</a:t>
            </a:r>
            <a:endParaRPr lang="en-US" dirty="0"/>
          </a:p>
        </p:txBody>
      </p:sp>
      <p:sp>
        <p:nvSpPr>
          <p:cNvPr id="3" name="Content Placeholder 2">
            <a:extLst>
              <a:ext uri="{FF2B5EF4-FFF2-40B4-BE49-F238E27FC236}">
                <a16:creationId xmlns:a16="http://schemas.microsoft.com/office/drawing/2014/main" id="{F1193507-14AE-E852-610F-54DD44666DA1}"/>
              </a:ext>
            </a:extLst>
          </p:cNvPr>
          <p:cNvSpPr>
            <a:spLocks noGrp="1"/>
          </p:cNvSpPr>
          <p:nvPr>
            <p:ph idx="1"/>
          </p:nvPr>
        </p:nvSpPr>
        <p:spPr>
          <a:xfrm>
            <a:off x="838200" y="1825625"/>
            <a:ext cx="7030233" cy="4351338"/>
          </a:xfrm>
        </p:spPr>
        <p:txBody>
          <a:bodyPr>
            <a:normAutofit lnSpcReduction="10000"/>
          </a:bodyPr>
          <a:lstStyle/>
          <a:p>
            <a:r>
              <a:rPr lang="en-US" b="1" dirty="0"/>
              <a:t>Determine the classes</a:t>
            </a:r>
          </a:p>
          <a:p>
            <a:endParaRPr lang="en-US" dirty="0"/>
          </a:p>
          <a:p>
            <a:r>
              <a:rPr lang="en-US" dirty="0"/>
              <a:t>The first step in designing a program like this is to think about the classes you will need. When thinking about classes, it is often helpful to consider the strong nouns in the program description.</a:t>
            </a:r>
          </a:p>
          <a:p>
            <a:pPr lvl="1">
              <a:buFont typeface="+mj-lt"/>
              <a:buAutoNum type="arabicPeriod"/>
            </a:pPr>
            <a:r>
              <a:rPr lang="en-US" dirty="0"/>
              <a:t>What are good candidates for classes in this program?</a:t>
            </a:r>
          </a:p>
          <a:p>
            <a:pPr lvl="1">
              <a:buFont typeface="+mj-lt"/>
              <a:buAutoNum type="arabicPeriod"/>
            </a:pPr>
            <a:r>
              <a:rPr lang="en-US" dirty="0"/>
              <a:t>What are the primary responsibilities of each class?</a:t>
            </a:r>
          </a:p>
          <a:p>
            <a:endParaRPr lang="en-US" dirty="0"/>
          </a:p>
        </p:txBody>
      </p:sp>
      <p:sp>
        <p:nvSpPr>
          <p:cNvPr id="5" name="TextBox 4">
            <a:extLst>
              <a:ext uri="{FF2B5EF4-FFF2-40B4-BE49-F238E27FC236}">
                <a16:creationId xmlns:a16="http://schemas.microsoft.com/office/drawing/2014/main" id="{91649F2C-51AE-8EF3-D290-2DCB31F14E39}"/>
              </a:ext>
            </a:extLst>
          </p:cNvPr>
          <p:cNvSpPr txBox="1"/>
          <p:nvPr/>
        </p:nvSpPr>
        <p:spPr>
          <a:xfrm>
            <a:off x="0" y="-4207"/>
            <a:ext cx="8306844" cy="369332"/>
          </a:xfrm>
          <a:prstGeom prst="rect">
            <a:avLst/>
          </a:prstGeom>
          <a:noFill/>
        </p:spPr>
        <p:txBody>
          <a:bodyPr wrap="square">
            <a:spAutoFit/>
          </a:bodyPr>
          <a:lstStyle/>
          <a:p>
            <a:r>
              <a:rPr lang="en-US" dirty="0">
                <a:hlinkClick r:id="rId2"/>
              </a:rPr>
              <a:t>https://byui-cse.github.io/cse210-course-2023/unit02/design.html</a:t>
            </a:r>
            <a:r>
              <a:rPr lang="en-US" dirty="0"/>
              <a:t> </a:t>
            </a:r>
          </a:p>
        </p:txBody>
      </p:sp>
      <p:sp>
        <p:nvSpPr>
          <p:cNvPr id="6" name="TextBox 5">
            <a:extLst>
              <a:ext uri="{FF2B5EF4-FFF2-40B4-BE49-F238E27FC236}">
                <a16:creationId xmlns:a16="http://schemas.microsoft.com/office/drawing/2014/main" id="{6A337A1D-9CA9-E231-22BA-6272801D5487}"/>
              </a:ext>
            </a:extLst>
          </p:cNvPr>
          <p:cNvSpPr txBox="1"/>
          <p:nvPr/>
        </p:nvSpPr>
        <p:spPr>
          <a:xfrm>
            <a:off x="7868433" y="4303455"/>
            <a:ext cx="4323567" cy="2554545"/>
          </a:xfrm>
          <a:prstGeom prst="rect">
            <a:avLst/>
          </a:prstGeom>
          <a:noFill/>
        </p:spPr>
        <p:txBody>
          <a:bodyPr wrap="square">
            <a:spAutoFit/>
          </a:bodyPr>
          <a:lstStyle/>
          <a:p>
            <a:r>
              <a:rPr lang="en-US" sz="1600" b="1" dirty="0"/>
              <a:t>Guidance from a Mentor </a:t>
            </a:r>
          </a:p>
          <a:p>
            <a:r>
              <a:rPr lang="en-US" sz="1600" dirty="0"/>
              <a:t>Guidance from a Mentor Good choices for classes could include something like:</a:t>
            </a:r>
          </a:p>
          <a:p>
            <a:pPr>
              <a:buFont typeface="Arial" panose="020B0604020202020204" pitchFamily="34" charset="0"/>
              <a:buChar char="•"/>
            </a:pPr>
            <a:r>
              <a:rPr lang="en-US" sz="1600" dirty="0"/>
              <a:t>Journal</a:t>
            </a:r>
          </a:p>
          <a:p>
            <a:pPr>
              <a:buFont typeface="Arial" panose="020B0604020202020204" pitchFamily="34" charset="0"/>
              <a:buChar char="•"/>
            </a:pPr>
            <a:r>
              <a:rPr lang="en-US" sz="1600" dirty="0"/>
              <a:t>Entry</a:t>
            </a:r>
          </a:p>
          <a:p>
            <a:endParaRPr lang="en-US" sz="1600" dirty="0"/>
          </a:p>
          <a:p>
            <a:r>
              <a:rPr lang="en-US" sz="1600" dirty="0" err="1"/>
              <a:t>PromptGenerator</a:t>
            </a:r>
            <a:r>
              <a:rPr lang="en-US" sz="1600" dirty="0"/>
              <a:t>?</a:t>
            </a:r>
          </a:p>
          <a:p>
            <a:endParaRPr lang="en-US" sz="1600" dirty="0"/>
          </a:p>
          <a:p>
            <a:r>
              <a:rPr lang="en-US" sz="1600" dirty="0"/>
              <a:t>File?</a:t>
            </a:r>
          </a:p>
          <a:p>
            <a:endParaRPr lang="en-US" sz="1600" dirty="0"/>
          </a:p>
        </p:txBody>
      </p:sp>
    </p:spTree>
    <p:extLst>
      <p:ext uri="{BB962C8B-B14F-4D97-AF65-F5344CB8AC3E}">
        <p14:creationId xmlns:p14="http://schemas.microsoft.com/office/powerpoint/2010/main" val="2428174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3279-0FBE-5F64-B383-8823547B695F}"/>
              </a:ext>
            </a:extLst>
          </p:cNvPr>
          <p:cNvSpPr>
            <a:spLocks noGrp="1"/>
          </p:cNvSpPr>
          <p:nvPr>
            <p:ph type="title"/>
          </p:nvPr>
        </p:nvSpPr>
        <p:spPr/>
        <p:txBody>
          <a:bodyPr/>
          <a:lstStyle/>
          <a:p>
            <a:r>
              <a:rPr lang="en-US" b="1" dirty="0"/>
              <a:t>W03 Team Activity: Designer </a:t>
            </a:r>
            <a:br>
              <a:rPr lang="en-US" b="1" dirty="0"/>
            </a:br>
            <a:r>
              <a:rPr lang="en-US" b="1" dirty="0"/>
              <a:t>Abstraction - Design Activity</a:t>
            </a:r>
            <a:endParaRPr lang="en-US" dirty="0"/>
          </a:p>
        </p:txBody>
      </p:sp>
      <p:sp>
        <p:nvSpPr>
          <p:cNvPr id="3" name="Content Placeholder 2">
            <a:extLst>
              <a:ext uri="{FF2B5EF4-FFF2-40B4-BE49-F238E27FC236}">
                <a16:creationId xmlns:a16="http://schemas.microsoft.com/office/drawing/2014/main" id="{F1193507-14AE-E852-610F-54DD44666DA1}"/>
              </a:ext>
            </a:extLst>
          </p:cNvPr>
          <p:cNvSpPr>
            <a:spLocks noGrp="1"/>
          </p:cNvSpPr>
          <p:nvPr>
            <p:ph idx="1"/>
          </p:nvPr>
        </p:nvSpPr>
        <p:spPr>
          <a:xfrm>
            <a:off x="838200" y="1825625"/>
            <a:ext cx="6902884" cy="4351338"/>
          </a:xfrm>
        </p:spPr>
        <p:txBody>
          <a:bodyPr/>
          <a:lstStyle/>
          <a:p>
            <a:r>
              <a:rPr lang="en-US" b="1" dirty="0"/>
              <a:t>Define class behaviors</a:t>
            </a:r>
          </a:p>
          <a:p>
            <a:r>
              <a:rPr lang="en-US" dirty="0"/>
              <a:t>Now that you have decided on the classes, you will need and their responsibilities, the next step is to define the behaviors of these classes. These will become methods for the class.</a:t>
            </a:r>
          </a:p>
          <a:p>
            <a:r>
              <a:rPr lang="en-US" dirty="0"/>
              <a:t>Go through each of your classes and ask:</a:t>
            </a:r>
          </a:p>
          <a:p>
            <a:pPr lvl="1">
              <a:buFont typeface="+mj-lt"/>
              <a:buAutoNum type="arabicPeriod"/>
            </a:pPr>
            <a:r>
              <a:rPr lang="en-US" dirty="0"/>
              <a:t>What are the behaviors this class will have in order to fulfill its responsibilities? (In other words, what things should this class </a:t>
            </a:r>
            <a:r>
              <a:rPr lang="en-US" i="1" dirty="0"/>
              <a:t>do</a:t>
            </a:r>
            <a:r>
              <a:rPr lang="en-US" dirty="0"/>
              <a:t>?)</a:t>
            </a:r>
          </a:p>
          <a:p>
            <a:endParaRPr lang="en-US" dirty="0"/>
          </a:p>
        </p:txBody>
      </p:sp>
      <p:sp>
        <p:nvSpPr>
          <p:cNvPr id="5" name="TextBox 4">
            <a:extLst>
              <a:ext uri="{FF2B5EF4-FFF2-40B4-BE49-F238E27FC236}">
                <a16:creationId xmlns:a16="http://schemas.microsoft.com/office/drawing/2014/main" id="{91649F2C-51AE-8EF3-D290-2DCB31F14E39}"/>
              </a:ext>
            </a:extLst>
          </p:cNvPr>
          <p:cNvSpPr txBox="1"/>
          <p:nvPr/>
        </p:nvSpPr>
        <p:spPr>
          <a:xfrm>
            <a:off x="0" y="-4207"/>
            <a:ext cx="8306844" cy="369332"/>
          </a:xfrm>
          <a:prstGeom prst="rect">
            <a:avLst/>
          </a:prstGeom>
          <a:noFill/>
        </p:spPr>
        <p:txBody>
          <a:bodyPr wrap="square">
            <a:spAutoFit/>
          </a:bodyPr>
          <a:lstStyle/>
          <a:p>
            <a:r>
              <a:rPr lang="en-US" dirty="0">
                <a:hlinkClick r:id="rId2"/>
              </a:rPr>
              <a:t>https://byui-cse.github.io/cse210-course-2023/unit02/design.html</a:t>
            </a:r>
            <a:r>
              <a:rPr lang="en-US" dirty="0"/>
              <a:t> </a:t>
            </a:r>
          </a:p>
        </p:txBody>
      </p:sp>
      <p:sp>
        <p:nvSpPr>
          <p:cNvPr id="6" name="TextBox 5">
            <a:extLst>
              <a:ext uri="{FF2B5EF4-FFF2-40B4-BE49-F238E27FC236}">
                <a16:creationId xmlns:a16="http://schemas.microsoft.com/office/drawing/2014/main" id="{6A337A1D-9CA9-E231-22BA-6272801D5487}"/>
              </a:ext>
            </a:extLst>
          </p:cNvPr>
          <p:cNvSpPr txBox="1"/>
          <p:nvPr/>
        </p:nvSpPr>
        <p:spPr>
          <a:xfrm>
            <a:off x="7741084" y="3552855"/>
            <a:ext cx="4248411" cy="3139321"/>
          </a:xfrm>
          <a:prstGeom prst="rect">
            <a:avLst/>
          </a:prstGeom>
          <a:noFill/>
        </p:spPr>
        <p:txBody>
          <a:bodyPr wrap="square">
            <a:spAutoFit/>
          </a:bodyPr>
          <a:lstStyle/>
          <a:p>
            <a:r>
              <a:rPr lang="en-US" b="1" dirty="0"/>
              <a:t>Guidance from a Mentor </a:t>
            </a:r>
          </a:p>
          <a:p>
            <a:r>
              <a:rPr lang="en-US" dirty="0"/>
              <a:t>Clearly, the </a:t>
            </a:r>
            <a:r>
              <a:rPr lang="en-US" dirty="0" err="1"/>
              <a:t>PromptGenerator</a:t>
            </a:r>
            <a:r>
              <a:rPr lang="en-US" dirty="0"/>
              <a:t> class needs to generate prompts.</a:t>
            </a:r>
          </a:p>
          <a:p>
            <a:r>
              <a:rPr lang="en-US" dirty="0"/>
              <a:t>Many behaviors of the Journal class also come out nicely from the specification. For example, a journal needs to include behaviors such as:</a:t>
            </a:r>
          </a:p>
          <a:p>
            <a:pPr>
              <a:buFont typeface="Arial" panose="020B0604020202020204" pitchFamily="34" charset="0"/>
              <a:buChar char="•"/>
            </a:pPr>
            <a:r>
              <a:rPr lang="en-US" dirty="0"/>
              <a:t>Adding an entry</a:t>
            </a:r>
          </a:p>
          <a:p>
            <a:pPr>
              <a:buFont typeface="Arial" panose="020B0604020202020204" pitchFamily="34" charset="0"/>
              <a:buChar char="•"/>
            </a:pPr>
            <a:r>
              <a:rPr lang="en-US" dirty="0"/>
              <a:t>Displaying all the entries</a:t>
            </a:r>
          </a:p>
          <a:p>
            <a:pPr>
              <a:buFont typeface="Arial" panose="020B0604020202020204" pitchFamily="34" charset="0"/>
              <a:buChar char="•"/>
            </a:pPr>
            <a:r>
              <a:rPr lang="en-US" dirty="0"/>
              <a:t>Saving to a file</a:t>
            </a:r>
          </a:p>
          <a:p>
            <a:pPr>
              <a:buFont typeface="Arial" panose="020B0604020202020204" pitchFamily="34" charset="0"/>
              <a:buChar char="•"/>
            </a:pPr>
            <a:r>
              <a:rPr lang="en-US" dirty="0"/>
              <a:t>Loading from a file</a:t>
            </a:r>
          </a:p>
        </p:txBody>
      </p:sp>
    </p:spTree>
    <p:extLst>
      <p:ext uri="{BB962C8B-B14F-4D97-AF65-F5344CB8AC3E}">
        <p14:creationId xmlns:p14="http://schemas.microsoft.com/office/powerpoint/2010/main" val="66176216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3279-0FBE-5F64-B383-8823547B695F}"/>
              </a:ext>
            </a:extLst>
          </p:cNvPr>
          <p:cNvSpPr>
            <a:spLocks noGrp="1"/>
          </p:cNvSpPr>
          <p:nvPr>
            <p:ph type="title"/>
          </p:nvPr>
        </p:nvSpPr>
        <p:spPr/>
        <p:txBody>
          <a:bodyPr/>
          <a:lstStyle/>
          <a:p>
            <a:r>
              <a:rPr lang="en-US" b="1" dirty="0"/>
              <a:t>W03 Team Activity: Designer </a:t>
            </a:r>
            <a:br>
              <a:rPr lang="en-US" b="1" dirty="0"/>
            </a:br>
            <a:r>
              <a:rPr lang="en-US" b="1" dirty="0"/>
              <a:t>Abstraction - Design Activity</a:t>
            </a:r>
            <a:endParaRPr lang="en-US" dirty="0"/>
          </a:p>
        </p:txBody>
      </p:sp>
      <p:sp>
        <p:nvSpPr>
          <p:cNvPr id="3" name="Content Placeholder 2">
            <a:extLst>
              <a:ext uri="{FF2B5EF4-FFF2-40B4-BE49-F238E27FC236}">
                <a16:creationId xmlns:a16="http://schemas.microsoft.com/office/drawing/2014/main" id="{F1193507-14AE-E852-610F-54DD44666DA1}"/>
              </a:ext>
            </a:extLst>
          </p:cNvPr>
          <p:cNvSpPr>
            <a:spLocks noGrp="1"/>
          </p:cNvSpPr>
          <p:nvPr>
            <p:ph idx="1"/>
          </p:nvPr>
        </p:nvSpPr>
        <p:spPr>
          <a:xfrm>
            <a:off x="838200" y="1825625"/>
            <a:ext cx="6902884" cy="4351338"/>
          </a:xfrm>
        </p:spPr>
        <p:txBody>
          <a:bodyPr>
            <a:normAutofit lnSpcReduction="10000"/>
          </a:bodyPr>
          <a:lstStyle/>
          <a:p>
            <a:r>
              <a:rPr lang="en-US" b="1" dirty="0"/>
              <a:t>Define class attributes</a:t>
            </a:r>
          </a:p>
          <a:p>
            <a:r>
              <a:rPr lang="en-US" dirty="0"/>
              <a:t>Now that you have defined the classes, their responsibilities, and their behaviors, the next step is to determine what attributes the class should have, or what variables it needs to store.</a:t>
            </a:r>
          </a:p>
          <a:p>
            <a:r>
              <a:rPr lang="en-US" dirty="0"/>
              <a:t>Go through each of your classes and ask:</a:t>
            </a:r>
          </a:p>
          <a:p>
            <a:pPr lvl="1">
              <a:buFont typeface="+mj-lt"/>
              <a:buAutoNum type="arabicPeriod"/>
            </a:pPr>
            <a:r>
              <a:rPr lang="en-US" dirty="0"/>
              <a:t>What attributes does this class need to fulfill its behaviors? (In other words, what variables should this class </a:t>
            </a:r>
            <a:r>
              <a:rPr lang="en-US" i="1" dirty="0"/>
              <a:t>store</a:t>
            </a:r>
            <a:r>
              <a:rPr lang="en-US" dirty="0"/>
              <a:t>?)</a:t>
            </a:r>
          </a:p>
          <a:p>
            <a:pPr lvl="1">
              <a:buFont typeface="+mj-lt"/>
              <a:buAutoNum type="arabicPeriod"/>
            </a:pPr>
            <a:r>
              <a:rPr lang="en-US" dirty="0"/>
              <a:t>What are the data types of these member variables?</a:t>
            </a:r>
          </a:p>
          <a:p>
            <a:endParaRPr lang="en-US" dirty="0"/>
          </a:p>
        </p:txBody>
      </p:sp>
      <p:sp>
        <p:nvSpPr>
          <p:cNvPr id="5" name="TextBox 4">
            <a:extLst>
              <a:ext uri="{FF2B5EF4-FFF2-40B4-BE49-F238E27FC236}">
                <a16:creationId xmlns:a16="http://schemas.microsoft.com/office/drawing/2014/main" id="{91649F2C-51AE-8EF3-D290-2DCB31F14E39}"/>
              </a:ext>
            </a:extLst>
          </p:cNvPr>
          <p:cNvSpPr txBox="1"/>
          <p:nvPr/>
        </p:nvSpPr>
        <p:spPr>
          <a:xfrm>
            <a:off x="0" y="-4207"/>
            <a:ext cx="8306844" cy="369332"/>
          </a:xfrm>
          <a:prstGeom prst="rect">
            <a:avLst/>
          </a:prstGeom>
          <a:noFill/>
        </p:spPr>
        <p:txBody>
          <a:bodyPr wrap="square">
            <a:spAutoFit/>
          </a:bodyPr>
          <a:lstStyle/>
          <a:p>
            <a:r>
              <a:rPr lang="en-US" dirty="0">
                <a:hlinkClick r:id="rId2"/>
              </a:rPr>
              <a:t>https://byui-cse.github.io/cse210-course-2023/unit02/design.html</a:t>
            </a:r>
            <a:r>
              <a:rPr lang="en-US" dirty="0"/>
              <a:t> </a:t>
            </a:r>
          </a:p>
        </p:txBody>
      </p:sp>
      <p:sp>
        <p:nvSpPr>
          <p:cNvPr id="6" name="TextBox 5">
            <a:extLst>
              <a:ext uri="{FF2B5EF4-FFF2-40B4-BE49-F238E27FC236}">
                <a16:creationId xmlns:a16="http://schemas.microsoft.com/office/drawing/2014/main" id="{6A337A1D-9CA9-E231-22BA-6272801D5487}"/>
              </a:ext>
            </a:extLst>
          </p:cNvPr>
          <p:cNvSpPr txBox="1"/>
          <p:nvPr/>
        </p:nvSpPr>
        <p:spPr>
          <a:xfrm>
            <a:off x="7741084" y="3552855"/>
            <a:ext cx="4248411" cy="2585323"/>
          </a:xfrm>
          <a:prstGeom prst="rect">
            <a:avLst/>
          </a:prstGeom>
          <a:noFill/>
        </p:spPr>
        <p:txBody>
          <a:bodyPr wrap="square">
            <a:spAutoFit/>
          </a:bodyPr>
          <a:lstStyle/>
          <a:p>
            <a:r>
              <a:rPr lang="en-US" b="1" dirty="0"/>
              <a:t>Guidance from a Mentor </a:t>
            </a:r>
          </a:p>
          <a:p>
            <a:r>
              <a:rPr lang="en-US" dirty="0"/>
              <a:t>A Journal should store a list of Entry objects. The data type for this should be List&lt;Entry&gt;</a:t>
            </a:r>
          </a:p>
          <a:p>
            <a:r>
              <a:rPr lang="en-US" dirty="0"/>
              <a:t>What are the key parts of an Entry? It should have a member variable for each of these.</a:t>
            </a:r>
          </a:p>
          <a:p>
            <a:r>
              <a:rPr lang="en-US" dirty="0"/>
              <a:t>Does a </a:t>
            </a:r>
            <a:r>
              <a:rPr lang="en-US" dirty="0" err="1"/>
              <a:t>PromptGenerator</a:t>
            </a:r>
            <a:r>
              <a:rPr lang="en-US" dirty="0"/>
              <a:t> need to store anything?</a:t>
            </a:r>
          </a:p>
        </p:txBody>
      </p:sp>
    </p:spTree>
    <p:extLst>
      <p:ext uri="{BB962C8B-B14F-4D97-AF65-F5344CB8AC3E}">
        <p14:creationId xmlns:p14="http://schemas.microsoft.com/office/powerpoint/2010/main" val="41217255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3279-0FBE-5F64-B383-8823547B695F}"/>
              </a:ext>
            </a:extLst>
          </p:cNvPr>
          <p:cNvSpPr>
            <a:spLocks noGrp="1"/>
          </p:cNvSpPr>
          <p:nvPr>
            <p:ph type="title"/>
          </p:nvPr>
        </p:nvSpPr>
        <p:spPr/>
        <p:txBody>
          <a:bodyPr/>
          <a:lstStyle/>
          <a:p>
            <a:r>
              <a:rPr lang="en-US" b="1" dirty="0"/>
              <a:t>W03 Team Activity: Designer </a:t>
            </a:r>
            <a:br>
              <a:rPr lang="en-US" b="1" dirty="0"/>
            </a:br>
            <a:r>
              <a:rPr lang="en-US" b="1" dirty="0"/>
              <a:t>Abstraction - Design Activity</a:t>
            </a:r>
            <a:endParaRPr lang="en-US" dirty="0"/>
          </a:p>
        </p:txBody>
      </p:sp>
      <p:sp>
        <p:nvSpPr>
          <p:cNvPr id="3" name="Content Placeholder 2">
            <a:extLst>
              <a:ext uri="{FF2B5EF4-FFF2-40B4-BE49-F238E27FC236}">
                <a16:creationId xmlns:a16="http://schemas.microsoft.com/office/drawing/2014/main" id="{F1193507-14AE-E852-610F-54DD44666DA1}"/>
              </a:ext>
            </a:extLst>
          </p:cNvPr>
          <p:cNvSpPr>
            <a:spLocks noGrp="1"/>
          </p:cNvSpPr>
          <p:nvPr>
            <p:ph idx="1"/>
          </p:nvPr>
        </p:nvSpPr>
        <p:spPr>
          <a:xfrm>
            <a:off x="838200" y="1825625"/>
            <a:ext cx="6902884" cy="4351338"/>
          </a:xfrm>
        </p:spPr>
        <p:txBody>
          <a:bodyPr>
            <a:normAutofit fontScale="85000" lnSpcReduction="20000"/>
          </a:bodyPr>
          <a:lstStyle/>
          <a:p>
            <a:r>
              <a:rPr lang="en-US" b="1" dirty="0"/>
              <a:t>Conclude</a:t>
            </a:r>
          </a:p>
          <a:p>
            <a:r>
              <a:rPr lang="en-US" dirty="0"/>
              <a:t>At this point, you have the design of the classes you will need for this project. If your design is not "perfect," or it needs to change as you begin working on the project, that is just fine! As you learn more details, you will naturally need to adjust your planning. This is why the principles of programming with class are so valuable, because they allow your program to easily change.</a:t>
            </a:r>
          </a:p>
          <a:p>
            <a:r>
              <a:rPr lang="en-US" dirty="0"/>
              <a:t>At the end of your meeting:</a:t>
            </a:r>
          </a:p>
          <a:p>
            <a:pPr lvl="1">
              <a:buFont typeface="+mj-lt"/>
              <a:buAutoNum type="arabicPeriod"/>
            </a:pPr>
            <a:r>
              <a:rPr lang="en-US" dirty="0"/>
              <a:t>Make sure that each person in the meeting gets a copy of any resources you have developed as a team.</a:t>
            </a:r>
          </a:p>
          <a:p>
            <a:pPr lvl="1">
              <a:buFont typeface="+mj-lt"/>
              <a:buAutoNum type="arabicPeriod"/>
            </a:pPr>
            <a:r>
              <a:rPr lang="en-US" dirty="0"/>
              <a:t>Determine who will be the lead student for the next meeting.</a:t>
            </a:r>
          </a:p>
          <a:p>
            <a:endParaRPr lang="en-US" dirty="0"/>
          </a:p>
        </p:txBody>
      </p:sp>
      <p:sp>
        <p:nvSpPr>
          <p:cNvPr id="5" name="TextBox 4">
            <a:extLst>
              <a:ext uri="{FF2B5EF4-FFF2-40B4-BE49-F238E27FC236}">
                <a16:creationId xmlns:a16="http://schemas.microsoft.com/office/drawing/2014/main" id="{91649F2C-51AE-8EF3-D290-2DCB31F14E39}"/>
              </a:ext>
            </a:extLst>
          </p:cNvPr>
          <p:cNvSpPr txBox="1"/>
          <p:nvPr/>
        </p:nvSpPr>
        <p:spPr>
          <a:xfrm>
            <a:off x="0" y="-4207"/>
            <a:ext cx="8306844" cy="369332"/>
          </a:xfrm>
          <a:prstGeom prst="rect">
            <a:avLst/>
          </a:prstGeom>
          <a:noFill/>
        </p:spPr>
        <p:txBody>
          <a:bodyPr wrap="square">
            <a:spAutoFit/>
          </a:bodyPr>
          <a:lstStyle/>
          <a:p>
            <a:r>
              <a:rPr lang="en-US" dirty="0">
                <a:hlinkClick r:id="rId2"/>
              </a:rPr>
              <a:t>https://byui-cse.github.io/cse210-course-2023/unit02/design.html</a:t>
            </a:r>
            <a:r>
              <a:rPr lang="en-US" dirty="0"/>
              <a:t> </a:t>
            </a:r>
          </a:p>
        </p:txBody>
      </p:sp>
      <p:sp>
        <p:nvSpPr>
          <p:cNvPr id="6" name="TextBox 5">
            <a:extLst>
              <a:ext uri="{FF2B5EF4-FFF2-40B4-BE49-F238E27FC236}">
                <a16:creationId xmlns:a16="http://schemas.microsoft.com/office/drawing/2014/main" id="{6A337A1D-9CA9-E231-22BA-6272801D5487}"/>
              </a:ext>
            </a:extLst>
          </p:cNvPr>
          <p:cNvSpPr txBox="1"/>
          <p:nvPr/>
        </p:nvSpPr>
        <p:spPr>
          <a:xfrm>
            <a:off x="7741084" y="3552855"/>
            <a:ext cx="4248411" cy="369332"/>
          </a:xfrm>
          <a:prstGeom prst="rect">
            <a:avLst/>
          </a:prstGeom>
          <a:noFill/>
        </p:spPr>
        <p:txBody>
          <a:bodyPr wrap="square">
            <a:spAutoFit/>
          </a:bodyPr>
          <a:lstStyle/>
          <a:p>
            <a:r>
              <a:rPr lang="en-US" b="1" dirty="0"/>
              <a:t>Guidance from a Mentor </a:t>
            </a:r>
          </a:p>
        </p:txBody>
      </p:sp>
    </p:spTree>
    <p:extLst>
      <p:ext uri="{BB962C8B-B14F-4D97-AF65-F5344CB8AC3E}">
        <p14:creationId xmlns:p14="http://schemas.microsoft.com/office/powerpoint/2010/main" val="16661786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3279-0FBE-5F64-B383-8823547B695F}"/>
              </a:ext>
            </a:extLst>
          </p:cNvPr>
          <p:cNvSpPr>
            <a:spLocks noGrp="1"/>
          </p:cNvSpPr>
          <p:nvPr>
            <p:ph type="title"/>
          </p:nvPr>
        </p:nvSpPr>
        <p:spPr/>
        <p:txBody>
          <a:bodyPr/>
          <a:lstStyle/>
          <a:p>
            <a:r>
              <a:rPr lang="en-US" b="1" dirty="0"/>
              <a:t>W03 Team Activity: Designer </a:t>
            </a:r>
            <a:br>
              <a:rPr lang="en-US" b="1" dirty="0"/>
            </a:br>
            <a:r>
              <a:rPr lang="en-US" b="1" dirty="0"/>
              <a:t>Abstraction - Design Activity</a:t>
            </a:r>
            <a:endParaRPr lang="en-US" dirty="0"/>
          </a:p>
        </p:txBody>
      </p:sp>
      <p:sp>
        <p:nvSpPr>
          <p:cNvPr id="3" name="Content Placeholder 2">
            <a:extLst>
              <a:ext uri="{FF2B5EF4-FFF2-40B4-BE49-F238E27FC236}">
                <a16:creationId xmlns:a16="http://schemas.microsoft.com/office/drawing/2014/main" id="{F1193507-14AE-E852-610F-54DD44666DA1}"/>
              </a:ext>
            </a:extLst>
          </p:cNvPr>
          <p:cNvSpPr>
            <a:spLocks noGrp="1"/>
          </p:cNvSpPr>
          <p:nvPr>
            <p:ph idx="1"/>
          </p:nvPr>
        </p:nvSpPr>
        <p:spPr>
          <a:xfrm>
            <a:off x="838200" y="1825625"/>
            <a:ext cx="6902884" cy="4351338"/>
          </a:xfrm>
        </p:spPr>
        <p:txBody>
          <a:bodyPr>
            <a:normAutofit fontScale="85000" lnSpcReduction="20000"/>
          </a:bodyPr>
          <a:lstStyle/>
          <a:p>
            <a:r>
              <a:rPr lang="en-US" b="1" dirty="0"/>
              <a:t>Submission</a:t>
            </a:r>
          </a:p>
          <a:p>
            <a:r>
              <a:rPr lang="en-US" dirty="0"/>
              <a:t>After the team activity, each person needs to individually do the the following:</a:t>
            </a:r>
          </a:p>
          <a:p>
            <a:pPr>
              <a:buFont typeface="+mj-lt"/>
              <a:buAutoNum type="arabicPeriod"/>
            </a:pPr>
            <a:r>
              <a:rPr lang="en-US" dirty="0"/>
              <a:t>Complete a design based on the team discussion.</a:t>
            </a:r>
          </a:p>
          <a:p>
            <a:pPr marL="742950" lvl="1" indent="-285750">
              <a:buFont typeface="+mj-lt"/>
              <a:buAutoNum type="arabicPeriod"/>
            </a:pPr>
            <a:r>
              <a:rPr lang="en-US" dirty="0"/>
              <a:t>Include a </a:t>
            </a:r>
            <a:r>
              <a:rPr lang="en-US" b="1" dirty="0"/>
              <a:t>class diagram </a:t>
            </a:r>
            <a:r>
              <a:rPr lang="en-US" dirty="0"/>
              <a:t>for each class you will need.</a:t>
            </a:r>
          </a:p>
          <a:p>
            <a:pPr marL="742950" lvl="1" indent="-285750">
              <a:buFont typeface="+mj-lt"/>
              <a:buAutoNum type="arabicPeriod"/>
            </a:pPr>
            <a:r>
              <a:rPr lang="en-US" dirty="0"/>
              <a:t>Include some kind of </a:t>
            </a:r>
            <a:r>
              <a:rPr lang="en-US" b="1" dirty="0"/>
              <a:t>description</a:t>
            </a:r>
            <a:r>
              <a:rPr lang="en-US" dirty="0"/>
              <a:t> or chart showing how the program will run or h</a:t>
            </a:r>
            <a:r>
              <a:rPr lang="en-US" b="1" dirty="0"/>
              <a:t>ow these methods relate to one another</a:t>
            </a:r>
            <a:r>
              <a:rPr lang="en-US" dirty="0"/>
              <a:t>.</a:t>
            </a:r>
          </a:p>
          <a:p>
            <a:pPr marL="742950" lvl="1" indent="-285750">
              <a:buFont typeface="+mj-lt"/>
              <a:buAutoNum type="arabicPeriod"/>
            </a:pPr>
            <a:r>
              <a:rPr lang="en-US" dirty="0"/>
              <a:t>You are welcome to use any drawings, diagrams, or other artifacts that you created as a team.</a:t>
            </a:r>
          </a:p>
          <a:p>
            <a:pPr marL="742950" lvl="1" indent="-285750">
              <a:buFont typeface="+mj-lt"/>
              <a:buAutoNum type="arabicPeriod"/>
            </a:pPr>
            <a:r>
              <a:rPr lang="en-US" dirty="0"/>
              <a:t>You might also need to create a few more on your own, based on the discussion you had with your team.</a:t>
            </a:r>
          </a:p>
          <a:p>
            <a:pPr>
              <a:buFont typeface="+mj-lt"/>
              <a:buAutoNum type="arabicPeriod"/>
            </a:pPr>
            <a:r>
              <a:rPr lang="en-US" dirty="0"/>
              <a:t>Each person should individually submit their design to I-Learn.</a:t>
            </a:r>
          </a:p>
        </p:txBody>
      </p:sp>
      <p:sp>
        <p:nvSpPr>
          <p:cNvPr id="5" name="TextBox 4">
            <a:extLst>
              <a:ext uri="{FF2B5EF4-FFF2-40B4-BE49-F238E27FC236}">
                <a16:creationId xmlns:a16="http://schemas.microsoft.com/office/drawing/2014/main" id="{91649F2C-51AE-8EF3-D290-2DCB31F14E39}"/>
              </a:ext>
            </a:extLst>
          </p:cNvPr>
          <p:cNvSpPr txBox="1"/>
          <p:nvPr/>
        </p:nvSpPr>
        <p:spPr>
          <a:xfrm>
            <a:off x="0" y="-4207"/>
            <a:ext cx="8306844" cy="369332"/>
          </a:xfrm>
          <a:prstGeom prst="rect">
            <a:avLst/>
          </a:prstGeom>
          <a:noFill/>
        </p:spPr>
        <p:txBody>
          <a:bodyPr wrap="square">
            <a:spAutoFit/>
          </a:bodyPr>
          <a:lstStyle/>
          <a:p>
            <a:r>
              <a:rPr lang="en-US" dirty="0">
                <a:hlinkClick r:id="rId2"/>
              </a:rPr>
              <a:t>https://byui-cse.github.io/cse210-course-2023/unit02/design.html</a:t>
            </a:r>
            <a:r>
              <a:rPr lang="en-US" dirty="0"/>
              <a:t> </a:t>
            </a:r>
          </a:p>
        </p:txBody>
      </p:sp>
      <p:sp>
        <p:nvSpPr>
          <p:cNvPr id="6" name="TextBox 5">
            <a:extLst>
              <a:ext uri="{FF2B5EF4-FFF2-40B4-BE49-F238E27FC236}">
                <a16:creationId xmlns:a16="http://schemas.microsoft.com/office/drawing/2014/main" id="{6A337A1D-9CA9-E231-22BA-6272801D5487}"/>
              </a:ext>
            </a:extLst>
          </p:cNvPr>
          <p:cNvSpPr txBox="1"/>
          <p:nvPr/>
        </p:nvSpPr>
        <p:spPr>
          <a:xfrm>
            <a:off x="7741084" y="3552855"/>
            <a:ext cx="4248411" cy="369332"/>
          </a:xfrm>
          <a:prstGeom prst="rect">
            <a:avLst/>
          </a:prstGeom>
          <a:noFill/>
        </p:spPr>
        <p:txBody>
          <a:bodyPr wrap="square">
            <a:spAutoFit/>
          </a:bodyPr>
          <a:lstStyle/>
          <a:p>
            <a:r>
              <a:rPr lang="en-US" b="1" dirty="0"/>
              <a:t>Guidance from a Mentor </a:t>
            </a:r>
          </a:p>
        </p:txBody>
      </p:sp>
      <p:pic>
        <p:nvPicPr>
          <p:cNvPr id="4" name="Picture 3">
            <a:extLst>
              <a:ext uri="{FF2B5EF4-FFF2-40B4-BE49-F238E27FC236}">
                <a16:creationId xmlns:a16="http://schemas.microsoft.com/office/drawing/2014/main" id="{D39F6949-3D9F-7921-9D4E-DDB2D07420E9}"/>
              </a:ext>
            </a:extLst>
          </p:cNvPr>
          <p:cNvPicPr>
            <a:picLocks noChangeAspect="1"/>
          </p:cNvPicPr>
          <p:nvPr/>
        </p:nvPicPr>
        <p:blipFill>
          <a:blip r:embed="rId3"/>
          <a:stretch>
            <a:fillRect/>
          </a:stretch>
        </p:blipFill>
        <p:spPr>
          <a:xfrm>
            <a:off x="7834666" y="2830881"/>
            <a:ext cx="4357334" cy="4022911"/>
          </a:xfrm>
          <a:prstGeom prst="rect">
            <a:avLst/>
          </a:prstGeom>
        </p:spPr>
      </p:pic>
    </p:spTree>
    <p:extLst>
      <p:ext uri="{BB962C8B-B14F-4D97-AF65-F5344CB8AC3E}">
        <p14:creationId xmlns:p14="http://schemas.microsoft.com/office/powerpoint/2010/main" val="398389148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3279-0FBE-5F64-B383-8823547B695F}"/>
              </a:ext>
            </a:extLst>
          </p:cNvPr>
          <p:cNvSpPr>
            <a:spLocks noGrp="1"/>
          </p:cNvSpPr>
          <p:nvPr>
            <p:ph type="title"/>
          </p:nvPr>
        </p:nvSpPr>
        <p:spPr/>
        <p:txBody>
          <a:bodyPr/>
          <a:lstStyle/>
          <a:p>
            <a:r>
              <a:rPr lang="en-US" b="1" dirty="0"/>
              <a:t>W03 Team Activity: Designer </a:t>
            </a:r>
            <a:br>
              <a:rPr lang="en-US" b="1" dirty="0"/>
            </a:br>
            <a:r>
              <a:rPr lang="en-US" b="1" dirty="0"/>
              <a:t>Abstraction - Design Activity</a:t>
            </a:r>
            <a:endParaRPr lang="en-US" dirty="0"/>
          </a:p>
        </p:txBody>
      </p:sp>
      <p:sp>
        <p:nvSpPr>
          <p:cNvPr id="3" name="Content Placeholder 2">
            <a:extLst>
              <a:ext uri="{FF2B5EF4-FFF2-40B4-BE49-F238E27FC236}">
                <a16:creationId xmlns:a16="http://schemas.microsoft.com/office/drawing/2014/main" id="{F1193507-14AE-E852-610F-54DD44666DA1}"/>
              </a:ext>
            </a:extLst>
          </p:cNvPr>
          <p:cNvSpPr>
            <a:spLocks noGrp="1"/>
          </p:cNvSpPr>
          <p:nvPr>
            <p:ph idx="1"/>
          </p:nvPr>
        </p:nvSpPr>
        <p:spPr>
          <a:xfrm>
            <a:off x="838200" y="1825625"/>
            <a:ext cx="3603171" cy="4351338"/>
          </a:xfrm>
        </p:spPr>
        <p:txBody>
          <a:bodyPr>
            <a:normAutofit/>
          </a:bodyPr>
          <a:lstStyle/>
          <a:p>
            <a:r>
              <a:rPr lang="en-US" b="1" dirty="0"/>
              <a:t>Submission - </a:t>
            </a:r>
            <a:r>
              <a:rPr lang="en-US" b="1" dirty="0" err="1"/>
              <a:t>Minium</a:t>
            </a:r>
            <a:endParaRPr lang="en-US" b="1" dirty="0"/>
          </a:p>
          <a:p>
            <a:pPr lvl="1"/>
            <a:r>
              <a:rPr lang="en-US" b="1" dirty="0"/>
              <a:t>Class Diagram</a:t>
            </a:r>
          </a:p>
          <a:p>
            <a:pPr lvl="1"/>
            <a:r>
              <a:rPr lang="en-US" b="1" dirty="0"/>
              <a:t>Journal’s Behavior</a:t>
            </a:r>
          </a:p>
          <a:p>
            <a:pPr lvl="1"/>
            <a:r>
              <a:rPr lang="en-US" b="1" dirty="0"/>
              <a:t>Journal’s Attributes</a:t>
            </a:r>
          </a:p>
          <a:p>
            <a:pPr lvl="1"/>
            <a:r>
              <a:rPr lang="en-US" b="1" dirty="0"/>
              <a:t>Entry’s Behavior</a:t>
            </a:r>
          </a:p>
          <a:p>
            <a:pPr lvl="1"/>
            <a:r>
              <a:rPr lang="en-US" b="1" dirty="0"/>
              <a:t>Entry’s Attributes</a:t>
            </a:r>
          </a:p>
          <a:p>
            <a:pPr lvl="1"/>
            <a:r>
              <a:rPr lang="en-US" b="1" dirty="0"/>
              <a:t>Saving/Loading defined</a:t>
            </a:r>
          </a:p>
          <a:p>
            <a:pPr lvl="1"/>
            <a:r>
              <a:rPr lang="en-US" b="1" dirty="0"/>
              <a:t>Prompt defined</a:t>
            </a:r>
          </a:p>
          <a:p>
            <a:pPr lvl="1"/>
            <a:r>
              <a:rPr lang="en-US" b="1" dirty="0"/>
              <a:t>Interaction diagram</a:t>
            </a:r>
          </a:p>
        </p:txBody>
      </p:sp>
      <p:sp>
        <p:nvSpPr>
          <p:cNvPr id="5" name="TextBox 4">
            <a:extLst>
              <a:ext uri="{FF2B5EF4-FFF2-40B4-BE49-F238E27FC236}">
                <a16:creationId xmlns:a16="http://schemas.microsoft.com/office/drawing/2014/main" id="{91649F2C-51AE-8EF3-D290-2DCB31F14E39}"/>
              </a:ext>
            </a:extLst>
          </p:cNvPr>
          <p:cNvSpPr txBox="1"/>
          <p:nvPr/>
        </p:nvSpPr>
        <p:spPr>
          <a:xfrm>
            <a:off x="0" y="-4207"/>
            <a:ext cx="8306844" cy="369332"/>
          </a:xfrm>
          <a:prstGeom prst="rect">
            <a:avLst/>
          </a:prstGeom>
          <a:noFill/>
        </p:spPr>
        <p:txBody>
          <a:bodyPr wrap="square">
            <a:spAutoFit/>
          </a:bodyPr>
          <a:lstStyle/>
          <a:p>
            <a:r>
              <a:rPr lang="en-US" dirty="0">
                <a:hlinkClick r:id="rId2"/>
              </a:rPr>
              <a:t>https://byui-cse.github.io/cse210-course-2023/unit02/design.html</a:t>
            </a:r>
            <a:r>
              <a:rPr lang="en-US" dirty="0"/>
              <a:t> </a:t>
            </a:r>
          </a:p>
        </p:txBody>
      </p:sp>
      <p:sp>
        <p:nvSpPr>
          <p:cNvPr id="6" name="TextBox 5">
            <a:extLst>
              <a:ext uri="{FF2B5EF4-FFF2-40B4-BE49-F238E27FC236}">
                <a16:creationId xmlns:a16="http://schemas.microsoft.com/office/drawing/2014/main" id="{6A337A1D-9CA9-E231-22BA-6272801D5487}"/>
              </a:ext>
            </a:extLst>
          </p:cNvPr>
          <p:cNvSpPr txBox="1"/>
          <p:nvPr/>
        </p:nvSpPr>
        <p:spPr>
          <a:xfrm>
            <a:off x="7741084" y="3552855"/>
            <a:ext cx="4248411" cy="369332"/>
          </a:xfrm>
          <a:prstGeom prst="rect">
            <a:avLst/>
          </a:prstGeom>
          <a:noFill/>
        </p:spPr>
        <p:txBody>
          <a:bodyPr wrap="square">
            <a:spAutoFit/>
          </a:bodyPr>
          <a:lstStyle/>
          <a:p>
            <a:r>
              <a:rPr lang="en-US" b="1" dirty="0"/>
              <a:t>Guidance from a Mentor </a:t>
            </a:r>
          </a:p>
        </p:txBody>
      </p:sp>
      <p:pic>
        <p:nvPicPr>
          <p:cNvPr id="4" name="Picture 3">
            <a:extLst>
              <a:ext uri="{FF2B5EF4-FFF2-40B4-BE49-F238E27FC236}">
                <a16:creationId xmlns:a16="http://schemas.microsoft.com/office/drawing/2014/main" id="{D39F6949-3D9F-7921-9D4E-DDB2D07420E9}"/>
              </a:ext>
            </a:extLst>
          </p:cNvPr>
          <p:cNvPicPr>
            <a:picLocks noChangeAspect="1"/>
          </p:cNvPicPr>
          <p:nvPr/>
        </p:nvPicPr>
        <p:blipFill>
          <a:blip r:embed="rId3"/>
          <a:stretch>
            <a:fillRect/>
          </a:stretch>
        </p:blipFill>
        <p:spPr>
          <a:xfrm>
            <a:off x="4768455" y="1"/>
            <a:ext cx="7423545" cy="6853792"/>
          </a:xfrm>
          <a:prstGeom prst="rect">
            <a:avLst/>
          </a:prstGeom>
        </p:spPr>
      </p:pic>
      <p:pic>
        <p:nvPicPr>
          <p:cNvPr id="7" name="Picture 6">
            <a:extLst>
              <a:ext uri="{FF2B5EF4-FFF2-40B4-BE49-F238E27FC236}">
                <a16:creationId xmlns:a16="http://schemas.microsoft.com/office/drawing/2014/main" id="{77A2CBFA-BEA3-81FB-4692-1C64C0B1AD35}"/>
              </a:ext>
            </a:extLst>
          </p:cNvPr>
          <p:cNvPicPr>
            <a:picLocks noChangeAspect="1"/>
          </p:cNvPicPr>
          <p:nvPr/>
        </p:nvPicPr>
        <p:blipFill>
          <a:blip r:embed="rId4"/>
          <a:stretch>
            <a:fillRect/>
          </a:stretch>
        </p:blipFill>
        <p:spPr>
          <a:xfrm>
            <a:off x="6962150" y="1933660"/>
            <a:ext cx="1913147" cy="1302568"/>
          </a:xfrm>
          <a:prstGeom prst="rect">
            <a:avLst/>
          </a:prstGeom>
        </p:spPr>
      </p:pic>
      <p:pic>
        <p:nvPicPr>
          <p:cNvPr id="8" name="Picture 7">
            <a:extLst>
              <a:ext uri="{FF2B5EF4-FFF2-40B4-BE49-F238E27FC236}">
                <a16:creationId xmlns:a16="http://schemas.microsoft.com/office/drawing/2014/main" id="{E66864F0-BC25-8E79-DB90-F58993009B0D}"/>
              </a:ext>
            </a:extLst>
          </p:cNvPr>
          <p:cNvPicPr>
            <a:picLocks noChangeAspect="1"/>
          </p:cNvPicPr>
          <p:nvPr/>
        </p:nvPicPr>
        <p:blipFill>
          <a:blip r:embed="rId5"/>
          <a:stretch>
            <a:fillRect/>
          </a:stretch>
        </p:blipFill>
        <p:spPr>
          <a:xfrm>
            <a:off x="9343708" y="2078673"/>
            <a:ext cx="1251686" cy="1012543"/>
          </a:xfrm>
          <a:prstGeom prst="rect">
            <a:avLst/>
          </a:prstGeom>
        </p:spPr>
      </p:pic>
    </p:spTree>
    <p:extLst>
      <p:ext uri="{BB962C8B-B14F-4D97-AF65-F5344CB8AC3E}">
        <p14:creationId xmlns:p14="http://schemas.microsoft.com/office/powerpoint/2010/main" val="2859569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309EF-DE72-A2F0-ADBA-A5FC206012D0}"/>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2B3BE670-C4D7-EC29-B90B-27A8D64E4914}"/>
              </a:ext>
            </a:extLst>
          </p:cNvPr>
          <p:cNvSpPr>
            <a:spLocks noGrp="1"/>
          </p:cNvSpPr>
          <p:nvPr>
            <p:ph idx="1"/>
          </p:nvPr>
        </p:nvSpPr>
        <p:spPr>
          <a:xfrm>
            <a:off x="838200" y="1825625"/>
            <a:ext cx="6578600" cy="4351338"/>
          </a:xfrm>
        </p:spPr>
        <p:txBody>
          <a:bodyPr/>
          <a:lstStyle/>
          <a:p>
            <a:r>
              <a:rPr lang="en-US" b="1" dirty="0"/>
              <a:t>Objects and Classes</a:t>
            </a:r>
          </a:p>
          <a:p>
            <a:pPr lvl="1"/>
            <a:r>
              <a:rPr lang="en-US" dirty="0"/>
              <a:t>Programming with classes is another way of creating abstractions in software. </a:t>
            </a:r>
          </a:p>
          <a:p>
            <a:pPr lvl="1"/>
            <a:r>
              <a:rPr lang="en-US" dirty="0"/>
              <a:t>An object is a </a:t>
            </a:r>
            <a:r>
              <a:rPr lang="en-US" b="1" dirty="0"/>
              <a:t>conceptual model </a:t>
            </a:r>
          </a:p>
          <a:p>
            <a:pPr lvl="2"/>
            <a:r>
              <a:rPr lang="en-US" dirty="0"/>
              <a:t>for a category of things, real or imagined, that has a specific responsibility within our program. </a:t>
            </a:r>
          </a:p>
          <a:p>
            <a:pPr lvl="2"/>
            <a:endParaRPr lang="en-US" b="1" dirty="0"/>
          </a:p>
          <a:p>
            <a:pPr lvl="1"/>
            <a:r>
              <a:rPr lang="en-US" dirty="0"/>
              <a:t>Objects have </a:t>
            </a:r>
            <a:r>
              <a:rPr lang="en-US" b="1" dirty="0"/>
              <a:t>states and behavior </a:t>
            </a:r>
            <a:r>
              <a:rPr lang="en-US" dirty="0"/>
              <a:t>that allow them to fulfill their responsibility. </a:t>
            </a:r>
            <a:endParaRPr lang="en-US" b="1" dirty="0"/>
          </a:p>
          <a:p>
            <a:endParaRPr lang="en-US" dirty="0"/>
          </a:p>
        </p:txBody>
      </p:sp>
      <p:pic>
        <p:nvPicPr>
          <p:cNvPr id="4" name="Picture 3">
            <a:extLst>
              <a:ext uri="{FF2B5EF4-FFF2-40B4-BE49-F238E27FC236}">
                <a16:creationId xmlns:a16="http://schemas.microsoft.com/office/drawing/2014/main" id="{2F3A0F27-3656-4BF3-3F45-ABB3233C5E5A}"/>
              </a:ext>
            </a:extLst>
          </p:cNvPr>
          <p:cNvPicPr>
            <a:picLocks noChangeAspect="1"/>
          </p:cNvPicPr>
          <p:nvPr/>
        </p:nvPicPr>
        <p:blipFill>
          <a:blip r:embed="rId2"/>
          <a:stretch>
            <a:fillRect/>
          </a:stretch>
        </p:blipFill>
        <p:spPr>
          <a:xfrm>
            <a:off x="7416800" y="1027906"/>
            <a:ext cx="4775200" cy="3251200"/>
          </a:xfrm>
          <a:prstGeom prst="rect">
            <a:avLst/>
          </a:prstGeom>
        </p:spPr>
      </p:pic>
      <p:pic>
        <p:nvPicPr>
          <p:cNvPr id="5" name="Picture 4">
            <a:extLst>
              <a:ext uri="{FF2B5EF4-FFF2-40B4-BE49-F238E27FC236}">
                <a16:creationId xmlns:a16="http://schemas.microsoft.com/office/drawing/2014/main" id="{3936D8FE-7D08-C64C-0611-527F4B31D689}"/>
              </a:ext>
            </a:extLst>
          </p:cNvPr>
          <p:cNvPicPr>
            <a:picLocks noChangeAspect="1"/>
          </p:cNvPicPr>
          <p:nvPr/>
        </p:nvPicPr>
        <p:blipFill>
          <a:blip r:embed="rId3"/>
          <a:stretch>
            <a:fillRect/>
          </a:stretch>
        </p:blipFill>
        <p:spPr>
          <a:xfrm>
            <a:off x="8354339" y="4279106"/>
            <a:ext cx="3124200" cy="2527300"/>
          </a:xfrm>
          <a:prstGeom prst="rect">
            <a:avLst/>
          </a:prstGeom>
        </p:spPr>
      </p:pic>
      <p:sp>
        <p:nvSpPr>
          <p:cNvPr id="6" name="TextBox 5">
            <a:extLst>
              <a:ext uri="{FF2B5EF4-FFF2-40B4-BE49-F238E27FC236}">
                <a16:creationId xmlns:a16="http://schemas.microsoft.com/office/drawing/2014/main" id="{99A4D1F8-DAE7-B363-96C5-7460D96C1D3D}"/>
              </a:ext>
            </a:extLst>
          </p:cNvPr>
          <p:cNvSpPr txBox="1"/>
          <p:nvPr/>
        </p:nvSpPr>
        <p:spPr>
          <a:xfrm>
            <a:off x="0" y="0"/>
            <a:ext cx="7625220" cy="369332"/>
          </a:xfrm>
          <a:prstGeom prst="rect">
            <a:avLst/>
          </a:prstGeom>
          <a:noFill/>
        </p:spPr>
        <p:txBody>
          <a:bodyPr wrap="square">
            <a:spAutoFit/>
          </a:bodyPr>
          <a:lstStyle/>
          <a:p>
            <a:r>
              <a:rPr lang="en-US" dirty="0">
                <a:hlinkClick r:id="rId4"/>
              </a:rPr>
              <a:t>https://byui-cse.github.io/cse210-course-2023/unit02/prepare.html</a:t>
            </a:r>
            <a:r>
              <a:rPr lang="en-US" dirty="0"/>
              <a:t> </a:t>
            </a:r>
          </a:p>
        </p:txBody>
      </p:sp>
    </p:spTree>
    <p:extLst>
      <p:ext uri="{BB962C8B-B14F-4D97-AF65-F5344CB8AC3E}">
        <p14:creationId xmlns:p14="http://schemas.microsoft.com/office/powerpoint/2010/main" val="116567356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5BE69-52BF-94D1-285B-CBB556476AA3}"/>
              </a:ext>
            </a:extLst>
          </p:cNvPr>
          <p:cNvSpPr>
            <a:spLocks noGrp="1"/>
          </p:cNvSpPr>
          <p:nvPr>
            <p:ph type="title"/>
          </p:nvPr>
        </p:nvSpPr>
        <p:spPr/>
        <p:txBody>
          <a:bodyPr/>
          <a:lstStyle/>
          <a:p>
            <a:r>
              <a:rPr lang="en-US" b="1" dirty="0"/>
              <a:t>W03 Team Activity: Participation Report </a:t>
            </a:r>
            <a:br>
              <a:rPr lang="en-US" b="1" dirty="0"/>
            </a:br>
            <a:endParaRPr lang="en-US" dirty="0"/>
          </a:p>
        </p:txBody>
      </p:sp>
      <p:sp>
        <p:nvSpPr>
          <p:cNvPr id="3" name="Content Placeholder 2">
            <a:extLst>
              <a:ext uri="{FF2B5EF4-FFF2-40B4-BE49-F238E27FC236}">
                <a16:creationId xmlns:a16="http://schemas.microsoft.com/office/drawing/2014/main" id="{70E414D9-FB7B-0108-F44D-4B62055952FE}"/>
              </a:ext>
            </a:extLst>
          </p:cNvPr>
          <p:cNvSpPr>
            <a:spLocks noGrp="1"/>
          </p:cNvSpPr>
          <p:nvPr>
            <p:ph idx="1"/>
          </p:nvPr>
        </p:nvSpPr>
        <p:spPr>
          <a:xfrm>
            <a:off x="838200" y="1825625"/>
            <a:ext cx="5609686" cy="4351338"/>
          </a:xfrm>
        </p:spPr>
        <p:txBody>
          <a:bodyPr>
            <a:normAutofit fontScale="92500"/>
          </a:bodyPr>
          <a:lstStyle/>
          <a:p>
            <a:pPr>
              <a:buFont typeface="Arial" panose="020B0604020202020204" pitchFamily="34" charset="0"/>
              <a:buChar char="•"/>
            </a:pPr>
            <a:r>
              <a:rPr lang="en-US" b="1" dirty="0"/>
              <a:t>Purpose</a:t>
            </a:r>
            <a:r>
              <a:rPr lang="en-US" dirty="0"/>
              <a:t>: Being able to collaborate with others is an essential skill in any organization. The purpose here is for you to report on </a:t>
            </a:r>
            <a:r>
              <a:rPr lang="en-US" b="1" dirty="0"/>
              <a:t>your </a:t>
            </a:r>
            <a:r>
              <a:rPr lang="en-US" dirty="0"/>
              <a:t>teamwork and collaboration efforts. </a:t>
            </a:r>
          </a:p>
          <a:p>
            <a:pPr marL="742950" lvl="1" indent="-285750">
              <a:buFont typeface="Arial" panose="020B0604020202020204" pitchFamily="34" charset="0"/>
              <a:buChar char="•"/>
            </a:pPr>
            <a:r>
              <a:rPr lang="en-US" dirty="0"/>
              <a:t>This is an important part of the BYU-Idaho Learning Outcome: </a:t>
            </a:r>
            <a:r>
              <a:rPr lang="en-US" dirty="0">
                <a:hlinkClick r:id="rId2"/>
              </a:rPr>
              <a:t>Skilled Collaborators..Links to an external site.</a:t>
            </a:r>
            <a:endParaRPr lang="en-US" dirty="0"/>
          </a:p>
          <a:p>
            <a:pPr>
              <a:buFont typeface="Arial" panose="020B0604020202020204" pitchFamily="34" charset="0"/>
              <a:buChar char="•"/>
            </a:pPr>
            <a:r>
              <a:rPr lang="en-US" b="1" dirty="0"/>
              <a:t>Task</a:t>
            </a:r>
            <a:r>
              <a:rPr lang="en-US" dirty="0"/>
              <a:t>: Report your contributions to your team activity this week by answering the following questions.</a:t>
            </a:r>
          </a:p>
          <a:p>
            <a:endParaRPr lang="en-US" dirty="0"/>
          </a:p>
        </p:txBody>
      </p:sp>
      <p:sp>
        <p:nvSpPr>
          <p:cNvPr id="5" name="TextBox 4">
            <a:extLst>
              <a:ext uri="{FF2B5EF4-FFF2-40B4-BE49-F238E27FC236}">
                <a16:creationId xmlns:a16="http://schemas.microsoft.com/office/drawing/2014/main" id="{2319EB9E-6258-31D6-71F2-1C41A8934C2E}"/>
              </a:ext>
            </a:extLst>
          </p:cNvPr>
          <p:cNvSpPr txBox="1"/>
          <p:nvPr/>
        </p:nvSpPr>
        <p:spPr>
          <a:xfrm>
            <a:off x="2088" y="-4207"/>
            <a:ext cx="6093912" cy="369332"/>
          </a:xfrm>
          <a:prstGeom prst="rect">
            <a:avLst/>
          </a:prstGeom>
          <a:noFill/>
        </p:spPr>
        <p:txBody>
          <a:bodyPr wrap="square">
            <a:spAutoFit/>
          </a:bodyPr>
          <a:lstStyle/>
          <a:p>
            <a:r>
              <a:rPr lang="en-US" dirty="0">
                <a:hlinkClick r:id="rId2"/>
              </a:rPr>
              <a:t>https://www.byui.edu/byu-idaho-learning-outcomes#sc</a:t>
            </a:r>
            <a:r>
              <a:rPr lang="en-US" dirty="0"/>
              <a:t> </a:t>
            </a:r>
          </a:p>
        </p:txBody>
      </p:sp>
      <p:pic>
        <p:nvPicPr>
          <p:cNvPr id="6" name="Picture 5">
            <a:extLst>
              <a:ext uri="{FF2B5EF4-FFF2-40B4-BE49-F238E27FC236}">
                <a16:creationId xmlns:a16="http://schemas.microsoft.com/office/drawing/2014/main" id="{CB23FAB2-555C-C299-4A24-9108B2172181}"/>
              </a:ext>
            </a:extLst>
          </p:cNvPr>
          <p:cNvPicPr>
            <a:picLocks noChangeAspect="1"/>
          </p:cNvPicPr>
          <p:nvPr/>
        </p:nvPicPr>
        <p:blipFill>
          <a:blip r:embed="rId3"/>
          <a:stretch>
            <a:fillRect/>
          </a:stretch>
        </p:blipFill>
        <p:spPr>
          <a:xfrm>
            <a:off x="6447886" y="989556"/>
            <a:ext cx="5742026" cy="5868444"/>
          </a:xfrm>
          <a:prstGeom prst="rect">
            <a:avLst/>
          </a:prstGeom>
        </p:spPr>
      </p:pic>
    </p:spTree>
    <p:extLst>
      <p:ext uri="{BB962C8B-B14F-4D97-AF65-F5344CB8AC3E}">
        <p14:creationId xmlns:p14="http://schemas.microsoft.com/office/powerpoint/2010/main" val="132445247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D89DC-BF29-86D3-EE2B-159C7876800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BCEC5D8-6435-FFCC-12A7-2DC6BDCB3C0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18720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309EF-DE72-A2F0-ADBA-A5FC206012D0}"/>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pic>
        <p:nvPicPr>
          <p:cNvPr id="4" name="Picture 3">
            <a:extLst>
              <a:ext uri="{FF2B5EF4-FFF2-40B4-BE49-F238E27FC236}">
                <a16:creationId xmlns:a16="http://schemas.microsoft.com/office/drawing/2014/main" id="{2F3A0F27-3656-4BF3-3F45-ABB3233C5E5A}"/>
              </a:ext>
            </a:extLst>
          </p:cNvPr>
          <p:cNvPicPr>
            <a:picLocks noChangeAspect="1"/>
          </p:cNvPicPr>
          <p:nvPr/>
        </p:nvPicPr>
        <p:blipFill>
          <a:blip r:embed="rId2"/>
          <a:stretch>
            <a:fillRect/>
          </a:stretch>
        </p:blipFill>
        <p:spPr>
          <a:xfrm>
            <a:off x="7416800" y="1027906"/>
            <a:ext cx="4775200" cy="3251200"/>
          </a:xfrm>
          <a:prstGeom prst="rect">
            <a:avLst/>
          </a:prstGeom>
        </p:spPr>
      </p:pic>
      <p:pic>
        <p:nvPicPr>
          <p:cNvPr id="5" name="Picture 4">
            <a:extLst>
              <a:ext uri="{FF2B5EF4-FFF2-40B4-BE49-F238E27FC236}">
                <a16:creationId xmlns:a16="http://schemas.microsoft.com/office/drawing/2014/main" id="{3936D8FE-7D08-C64C-0611-527F4B31D689}"/>
              </a:ext>
            </a:extLst>
          </p:cNvPr>
          <p:cNvPicPr>
            <a:picLocks noChangeAspect="1"/>
          </p:cNvPicPr>
          <p:nvPr/>
        </p:nvPicPr>
        <p:blipFill>
          <a:blip r:embed="rId3"/>
          <a:stretch>
            <a:fillRect/>
          </a:stretch>
        </p:blipFill>
        <p:spPr>
          <a:xfrm>
            <a:off x="8354339" y="4279106"/>
            <a:ext cx="3124200" cy="2527300"/>
          </a:xfrm>
          <a:prstGeom prst="rect">
            <a:avLst/>
          </a:prstGeom>
        </p:spPr>
      </p:pic>
      <p:pic>
        <p:nvPicPr>
          <p:cNvPr id="8" name="Picture 7">
            <a:extLst>
              <a:ext uri="{FF2B5EF4-FFF2-40B4-BE49-F238E27FC236}">
                <a16:creationId xmlns:a16="http://schemas.microsoft.com/office/drawing/2014/main" id="{E3E36080-7203-4B01-9DC5-08E05FF0BB91}"/>
              </a:ext>
            </a:extLst>
          </p:cNvPr>
          <p:cNvPicPr>
            <a:picLocks noChangeAspect="1"/>
          </p:cNvPicPr>
          <p:nvPr/>
        </p:nvPicPr>
        <p:blipFill>
          <a:blip r:embed="rId4"/>
          <a:stretch>
            <a:fillRect/>
          </a:stretch>
        </p:blipFill>
        <p:spPr>
          <a:xfrm>
            <a:off x="252870" y="1690688"/>
            <a:ext cx="7026141" cy="5167312"/>
          </a:xfrm>
          <a:prstGeom prst="rect">
            <a:avLst/>
          </a:prstGeom>
        </p:spPr>
      </p:pic>
      <p:sp>
        <p:nvSpPr>
          <p:cNvPr id="9" name="TextBox 8">
            <a:extLst>
              <a:ext uri="{FF2B5EF4-FFF2-40B4-BE49-F238E27FC236}">
                <a16:creationId xmlns:a16="http://schemas.microsoft.com/office/drawing/2014/main" id="{9158AB19-DFA2-956A-DB0D-5C9DE9C01B5E}"/>
              </a:ext>
            </a:extLst>
          </p:cNvPr>
          <p:cNvSpPr txBox="1"/>
          <p:nvPr/>
        </p:nvSpPr>
        <p:spPr>
          <a:xfrm>
            <a:off x="0" y="0"/>
            <a:ext cx="7625220" cy="369332"/>
          </a:xfrm>
          <a:prstGeom prst="rect">
            <a:avLst/>
          </a:prstGeom>
          <a:noFill/>
        </p:spPr>
        <p:txBody>
          <a:bodyPr wrap="square">
            <a:spAutoFit/>
          </a:bodyPr>
          <a:lstStyle/>
          <a:p>
            <a:r>
              <a:rPr lang="en-US" dirty="0">
                <a:hlinkClick r:id="rId5"/>
              </a:rPr>
              <a:t>https://byui-cse.github.io/cse210-course-2023/unit02/prepare.html</a:t>
            </a:r>
            <a:r>
              <a:rPr lang="en-US" dirty="0"/>
              <a:t> </a:t>
            </a:r>
          </a:p>
        </p:txBody>
      </p:sp>
    </p:spTree>
    <p:extLst>
      <p:ext uri="{BB962C8B-B14F-4D97-AF65-F5344CB8AC3E}">
        <p14:creationId xmlns:p14="http://schemas.microsoft.com/office/powerpoint/2010/main" val="4111905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C494F-0337-D170-4C3E-459B1C58624E}"/>
              </a:ext>
            </a:extLst>
          </p:cNvPr>
          <p:cNvSpPr>
            <a:spLocks noGrp="1"/>
          </p:cNvSpPr>
          <p:nvPr>
            <p:ph type="title"/>
          </p:nvPr>
        </p:nvSpPr>
        <p:spPr>
          <a:xfrm>
            <a:off x="4181851" y="364547"/>
            <a:ext cx="7470732" cy="1325563"/>
          </a:xfrm>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4BF843FA-9CC9-7490-B6C8-F6B4DDEB5620}"/>
              </a:ext>
            </a:extLst>
          </p:cNvPr>
          <p:cNvSpPr>
            <a:spLocks noGrp="1"/>
          </p:cNvSpPr>
          <p:nvPr>
            <p:ph idx="1"/>
          </p:nvPr>
        </p:nvSpPr>
        <p:spPr>
          <a:xfrm>
            <a:off x="5648194" y="1726635"/>
            <a:ext cx="6004389" cy="4351338"/>
          </a:xfrm>
        </p:spPr>
        <p:txBody>
          <a:bodyPr/>
          <a:lstStyle/>
          <a:p>
            <a:r>
              <a:rPr lang="en-US" b="1" dirty="0"/>
              <a:t>Classes and Instances</a:t>
            </a:r>
          </a:p>
          <a:p>
            <a:pPr lvl="1"/>
            <a:r>
              <a:rPr lang="en-US" b="1" dirty="0"/>
              <a:t>A class is just a template </a:t>
            </a:r>
            <a:r>
              <a:rPr lang="en-US" dirty="0"/>
              <a:t>for an object.</a:t>
            </a:r>
          </a:p>
          <a:p>
            <a:pPr lvl="1"/>
            <a:r>
              <a:rPr lang="en-US" b="1" dirty="0"/>
              <a:t>An instance, or object </a:t>
            </a:r>
            <a:r>
              <a:rPr lang="en-US" dirty="0"/>
              <a:t>is the creation of the class in memory.</a:t>
            </a:r>
          </a:p>
          <a:p>
            <a:pPr lvl="1"/>
            <a:endParaRPr lang="en-US" b="1" dirty="0"/>
          </a:p>
          <a:p>
            <a:pPr lvl="1"/>
            <a:r>
              <a:rPr lang="en-US" dirty="0"/>
              <a:t>Recipe vs the item on the plate</a:t>
            </a:r>
          </a:p>
          <a:p>
            <a:pPr lvl="2"/>
            <a:r>
              <a:rPr lang="en-US" dirty="0"/>
              <a:t>Recipe = class, </a:t>
            </a:r>
          </a:p>
          <a:p>
            <a:pPr lvl="2"/>
            <a:r>
              <a:rPr lang="en-US" dirty="0"/>
              <a:t>your dinner is the object instance</a:t>
            </a:r>
          </a:p>
          <a:p>
            <a:pPr lvl="1"/>
            <a:endParaRPr lang="en-US" dirty="0"/>
          </a:p>
          <a:p>
            <a:pPr lvl="1"/>
            <a:endParaRPr lang="en-US" dirty="0"/>
          </a:p>
          <a:p>
            <a:pPr lvl="1"/>
            <a:endParaRPr lang="en-US" dirty="0"/>
          </a:p>
        </p:txBody>
      </p:sp>
      <p:pic>
        <p:nvPicPr>
          <p:cNvPr id="4" name="Picture 3">
            <a:extLst>
              <a:ext uri="{FF2B5EF4-FFF2-40B4-BE49-F238E27FC236}">
                <a16:creationId xmlns:a16="http://schemas.microsoft.com/office/drawing/2014/main" id="{E468EBA4-EEE7-5E8B-1619-AF7F287EF996}"/>
              </a:ext>
            </a:extLst>
          </p:cNvPr>
          <p:cNvPicPr>
            <a:picLocks noChangeAspect="1"/>
          </p:cNvPicPr>
          <p:nvPr/>
        </p:nvPicPr>
        <p:blipFill>
          <a:blip r:embed="rId2"/>
          <a:stretch>
            <a:fillRect/>
          </a:stretch>
        </p:blipFill>
        <p:spPr>
          <a:xfrm>
            <a:off x="0" y="4517272"/>
            <a:ext cx="3403600" cy="1651000"/>
          </a:xfrm>
          <a:prstGeom prst="rect">
            <a:avLst/>
          </a:prstGeom>
        </p:spPr>
      </p:pic>
      <p:pic>
        <p:nvPicPr>
          <p:cNvPr id="5" name="Picture 4">
            <a:extLst>
              <a:ext uri="{FF2B5EF4-FFF2-40B4-BE49-F238E27FC236}">
                <a16:creationId xmlns:a16="http://schemas.microsoft.com/office/drawing/2014/main" id="{F6973E8B-1D3D-FA90-072E-7399F2F6180C}"/>
              </a:ext>
            </a:extLst>
          </p:cNvPr>
          <p:cNvPicPr>
            <a:picLocks noChangeAspect="1"/>
          </p:cNvPicPr>
          <p:nvPr/>
        </p:nvPicPr>
        <p:blipFill>
          <a:blip r:embed="rId3"/>
          <a:stretch>
            <a:fillRect/>
          </a:stretch>
        </p:blipFill>
        <p:spPr>
          <a:xfrm>
            <a:off x="845871" y="5816600"/>
            <a:ext cx="2032000" cy="1041400"/>
          </a:xfrm>
          <a:prstGeom prst="rect">
            <a:avLst/>
          </a:prstGeom>
        </p:spPr>
      </p:pic>
      <p:pic>
        <p:nvPicPr>
          <p:cNvPr id="6" name="Picture 5">
            <a:extLst>
              <a:ext uri="{FF2B5EF4-FFF2-40B4-BE49-F238E27FC236}">
                <a16:creationId xmlns:a16="http://schemas.microsoft.com/office/drawing/2014/main" id="{D54346F1-4AC7-FE6E-BE80-C9FDEBF19B8A}"/>
              </a:ext>
            </a:extLst>
          </p:cNvPr>
          <p:cNvPicPr>
            <a:picLocks noChangeAspect="1"/>
          </p:cNvPicPr>
          <p:nvPr/>
        </p:nvPicPr>
        <p:blipFill>
          <a:blip r:embed="rId4"/>
          <a:stretch>
            <a:fillRect/>
          </a:stretch>
        </p:blipFill>
        <p:spPr>
          <a:xfrm>
            <a:off x="292375" y="2828978"/>
            <a:ext cx="2356282" cy="1732906"/>
          </a:xfrm>
          <a:prstGeom prst="rect">
            <a:avLst/>
          </a:prstGeom>
        </p:spPr>
      </p:pic>
      <p:pic>
        <p:nvPicPr>
          <p:cNvPr id="7" name="Picture 6">
            <a:extLst>
              <a:ext uri="{FF2B5EF4-FFF2-40B4-BE49-F238E27FC236}">
                <a16:creationId xmlns:a16="http://schemas.microsoft.com/office/drawing/2014/main" id="{BB8F71D9-6CC1-5D17-6B5F-791D509B37B7}"/>
              </a:ext>
            </a:extLst>
          </p:cNvPr>
          <p:cNvPicPr>
            <a:picLocks noChangeAspect="1"/>
          </p:cNvPicPr>
          <p:nvPr/>
        </p:nvPicPr>
        <p:blipFill>
          <a:blip r:embed="rId5"/>
          <a:stretch>
            <a:fillRect/>
          </a:stretch>
        </p:blipFill>
        <p:spPr>
          <a:xfrm>
            <a:off x="0" y="301678"/>
            <a:ext cx="3124200" cy="2527300"/>
          </a:xfrm>
          <a:prstGeom prst="rect">
            <a:avLst/>
          </a:prstGeom>
        </p:spPr>
      </p:pic>
      <p:pic>
        <p:nvPicPr>
          <p:cNvPr id="9" name="Picture 8" descr="Back view of a student with a backpack pushing a bike">
            <a:extLst>
              <a:ext uri="{FF2B5EF4-FFF2-40B4-BE49-F238E27FC236}">
                <a16:creationId xmlns:a16="http://schemas.microsoft.com/office/drawing/2014/main" id="{A0D4F2E0-6837-AACB-F378-74AA4347643D}"/>
              </a:ext>
            </a:extLst>
          </p:cNvPr>
          <p:cNvPicPr>
            <a:picLocks noChangeAspect="1"/>
          </p:cNvPicPr>
          <p:nvPr/>
        </p:nvPicPr>
        <p:blipFill>
          <a:blip r:embed="rId6"/>
          <a:stretch>
            <a:fillRect/>
          </a:stretch>
        </p:blipFill>
        <p:spPr>
          <a:xfrm>
            <a:off x="1926344" y="180122"/>
            <a:ext cx="1988345" cy="1325563"/>
          </a:xfrm>
          <a:prstGeom prst="rect">
            <a:avLst/>
          </a:prstGeom>
        </p:spPr>
      </p:pic>
      <p:pic>
        <p:nvPicPr>
          <p:cNvPr id="10" name="Picture 9">
            <a:extLst>
              <a:ext uri="{FF2B5EF4-FFF2-40B4-BE49-F238E27FC236}">
                <a16:creationId xmlns:a16="http://schemas.microsoft.com/office/drawing/2014/main" id="{35044D67-01AE-BBFB-F158-06D7833BC9DA}"/>
              </a:ext>
            </a:extLst>
          </p:cNvPr>
          <p:cNvPicPr>
            <a:picLocks noChangeAspect="1"/>
          </p:cNvPicPr>
          <p:nvPr/>
        </p:nvPicPr>
        <p:blipFill>
          <a:blip r:embed="rId7"/>
          <a:stretch>
            <a:fillRect/>
          </a:stretch>
        </p:blipFill>
        <p:spPr>
          <a:xfrm>
            <a:off x="3733655" y="4157014"/>
            <a:ext cx="2339426" cy="2536521"/>
          </a:xfrm>
          <a:prstGeom prst="rect">
            <a:avLst/>
          </a:prstGeom>
        </p:spPr>
      </p:pic>
      <p:sp>
        <p:nvSpPr>
          <p:cNvPr id="11" name="TextBox 10">
            <a:extLst>
              <a:ext uri="{FF2B5EF4-FFF2-40B4-BE49-F238E27FC236}">
                <a16:creationId xmlns:a16="http://schemas.microsoft.com/office/drawing/2014/main" id="{8FF11321-3458-53CF-76D3-F1B7650DDE74}"/>
              </a:ext>
            </a:extLst>
          </p:cNvPr>
          <p:cNvSpPr txBox="1"/>
          <p:nvPr/>
        </p:nvSpPr>
        <p:spPr>
          <a:xfrm>
            <a:off x="0" y="0"/>
            <a:ext cx="7625220" cy="369332"/>
          </a:xfrm>
          <a:prstGeom prst="rect">
            <a:avLst/>
          </a:prstGeom>
          <a:noFill/>
        </p:spPr>
        <p:txBody>
          <a:bodyPr wrap="square">
            <a:spAutoFit/>
          </a:bodyPr>
          <a:lstStyle/>
          <a:p>
            <a:r>
              <a:rPr lang="en-US" dirty="0">
                <a:hlinkClick r:id="rId8"/>
              </a:rPr>
              <a:t>https://byui-cse.github.io/cse210-course-2023/unit02/prepare.html</a:t>
            </a:r>
            <a:r>
              <a:rPr lang="en-US" dirty="0"/>
              <a:t> </a:t>
            </a:r>
          </a:p>
        </p:txBody>
      </p:sp>
    </p:spTree>
    <p:extLst>
      <p:ext uri="{BB962C8B-B14F-4D97-AF65-F5344CB8AC3E}">
        <p14:creationId xmlns:p14="http://schemas.microsoft.com/office/powerpoint/2010/main" val="171812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A0F5E-923B-81E1-28A8-4032C160448F}"/>
              </a:ext>
            </a:extLst>
          </p:cNvPr>
          <p:cNvSpPr>
            <a:spLocks noGrp="1"/>
          </p:cNvSpPr>
          <p:nvPr>
            <p:ph type="title"/>
          </p:nvPr>
        </p:nvSpPr>
        <p:spPr/>
        <p:txBody>
          <a:bodyPr/>
          <a:lstStyle/>
          <a:p>
            <a:r>
              <a:rPr lang="en-US" b="1" dirty="0"/>
              <a:t>W03 Prepare: Learning Activity</a:t>
            </a:r>
            <a:br>
              <a:rPr lang="en-US" b="1" dirty="0"/>
            </a:br>
            <a:r>
              <a:rPr lang="en-US" b="1" dirty="0"/>
              <a:t>Abstraction Learning Activity </a:t>
            </a:r>
            <a:endParaRPr lang="en-US" dirty="0"/>
          </a:p>
        </p:txBody>
      </p:sp>
      <p:sp>
        <p:nvSpPr>
          <p:cNvPr id="3" name="Content Placeholder 2">
            <a:extLst>
              <a:ext uri="{FF2B5EF4-FFF2-40B4-BE49-F238E27FC236}">
                <a16:creationId xmlns:a16="http://schemas.microsoft.com/office/drawing/2014/main" id="{8B5BA331-5330-28B2-E466-ADB023D2C6BB}"/>
              </a:ext>
            </a:extLst>
          </p:cNvPr>
          <p:cNvSpPr>
            <a:spLocks noGrp="1"/>
          </p:cNvSpPr>
          <p:nvPr>
            <p:ph idx="1"/>
          </p:nvPr>
        </p:nvSpPr>
        <p:spPr/>
        <p:txBody>
          <a:bodyPr/>
          <a:lstStyle/>
          <a:p>
            <a:r>
              <a:rPr lang="en-US" b="1" dirty="0"/>
              <a:t>Instances and Objects</a:t>
            </a:r>
          </a:p>
          <a:p>
            <a:pPr lvl="1"/>
            <a:r>
              <a:rPr lang="en-US" dirty="0"/>
              <a:t>Many people use the word </a:t>
            </a:r>
            <a:r>
              <a:rPr lang="en-US" b="1" dirty="0"/>
              <a:t>"object" to refer to an instance of a class as well</a:t>
            </a:r>
            <a:r>
              <a:rPr lang="en-US" dirty="0"/>
              <a:t>.</a:t>
            </a:r>
          </a:p>
          <a:p>
            <a:pPr lvl="1"/>
            <a:endParaRPr lang="en-US" dirty="0"/>
          </a:p>
          <a:p>
            <a:pPr lvl="1"/>
            <a:r>
              <a:rPr lang="en-US" dirty="0"/>
              <a:t> It happens so often that "object" really seems to have a dual meaning.</a:t>
            </a:r>
          </a:p>
          <a:p>
            <a:pPr lvl="2"/>
            <a:r>
              <a:rPr lang="en-US" b="1" dirty="0"/>
              <a:t>Abstract view of a conceptual model</a:t>
            </a:r>
          </a:p>
          <a:p>
            <a:pPr lvl="2"/>
            <a:r>
              <a:rPr lang="en-US" b="1" dirty="0"/>
              <a:t>Instance of a class</a:t>
            </a:r>
          </a:p>
          <a:p>
            <a:pPr lvl="2"/>
            <a:endParaRPr lang="en-US" dirty="0"/>
          </a:p>
          <a:p>
            <a:pPr lvl="1"/>
            <a:endParaRPr lang="en-US" dirty="0"/>
          </a:p>
        </p:txBody>
      </p:sp>
      <p:sp>
        <p:nvSpPr>
          <p:cNvPr id="4" name="TextBox 3">
            <a:extLst>
              <a:ext uri="{FF2B5EF4-FFF2-40B4-BE49-F238E27FC236}">
                <a16:creationId xmlns:a16="http://schemas.microsoft.com/office/drawing/2014/main" id="{6C81705B-19FC-953E-AF2E-232FEDBDFF80}"/>
              </a:ext>
            </a:extLst>
          </p:cNvPr>
          <p:cNvSpPr txBox="1"/>
          <p:nvPr/>
        </p:nvSpPr>
        <p:spPr>
          <a:xfrm>
            <a:off x="0" y="0"/>
            <a:ext cx="7625220" cy="369332"/>
          </a:xfrm>
          <a:prstGeom prst="rect">
            <a:avLst/>
          </a:prstGeom>
          <a:noFill/>
        </p:spPr>
        <p:txBody>
          <a:bodyPr wrap="square">
            <a:spAutoFit/>
          </a:bodyPr>
          <a:lstStyle/>
          <a:p>
            <a:r>
              <a:rPr lang="en-US" dirty="0">
                <a:hlinkClick r:id="rId2"/>
              </a:rPr>
              <a:t>https://byui-cse.github.io/cse210-course-2023/unit02/prepare.html</a:t>
            </a:r>
            <a:r>
              <a:rPr lang="en-US" dirty="0"/>
              <a:t> </a:t>
            </a:r>
          </a:p>
        </p:txBody>
      </p:sp>
    </p:spTree>
    <p:extLst>
      <p:ext uri="{BB962C8B-B14F-4D97-AF65-F5344CB8AC3E}">
        <p14:creationId xmlns:p14="http://schemas.microsoft.com/office/powerpoint/2010/main" val="35625802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172</TotalTime>
  <Words>6339</Words>
  <Application>Microsoft Macintosh PowerPoint</Application>
  <PresentationFormat>Widescreen</PresentationFormat>
  <Paragraphs>761</Paragraphs>
  <Slides>61</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61</vt:i4>
      </vt:variant>
    </vt:vector>
  </HeadingPairs>
  <TitlesOfParts>
    <vt:vector size="66" baseType="lpstr">
      <vt:lpstr>Arial</vt:lpstr>
      <vt:lpstr>Calibri</vt:lpstr>
      <vt:lpstr>Calibri Light</vt:lpstr>
      <vt:lpstr>Menlo</vt:lpstr>
      <vt:lpstr>Office Theme</vt:lpstr>
      <vt:lpstr>CSE 210</vt:lpstr>
      <vt:lpstr>Agenda</vt:lpstr>
      <vt:lpstr>W03 Prepare: Learning Activity Abstraction Learning Activity </vt:lpstr>
      <vt:lpstr>Introduce yourself to your neighbor</vt:lpstr>
      <vt:lpstr>Introduce yourself to your neighbor</vt:lpstr>
      <vt:lpstr>W03 Prepare: Learning Activity Abstraction Learning Activity </vt:lpstr>
      <vt:lpstr>W03 Prepare: Learning Activity Abstraction Learning Activity </vt:lpstr>
      <vt:lpstr>W03 Prepare: Learning Activity Abstraction Learning Activity </vt:lpstr>
      <vt:lpstr>W03 Prepare: Learning Activity Abstraction Learning Activity </vt:lpstr>
      <vt:lpstr>W03 Prepare: Learning Activity Abstraction Learning Activity </vt:lpstr>
      <vt:lpstr>W03 Prepare: Learning Activity Abstraction Learning Activity </vt:lpstr>
      <vt:lpstr>W03 Prepare: Learning Activity Abstraction Learning Activity </vt:lpstr>
      <vt:lpstr>W03 Prepare: Learning Activity Abstraction Learning Activity </vt:lpstr>
      <vt:lpstr>PowerPoint Presentation</vt:lpstr>
      <vt:lpstr>W03 Prepare: Learning Activity Abstraction Learning Activity </vt:lpstr>
      <vt:lpstr>PowerPoint Presentation</vt:lpstr>
      <vt:lpstr>W03 Prepare: Learning Activity Abstraction Learning Activity </vt:lpstr>
      <vt:lpstr>PowerPoint Presentation</vt:lpstr>
      <vt:lpstr>W03 Prepare: Learning Activity Abstraction Learning Activity </vt:lpstr>
      <vt:lpstr>PowerPoint Presentation</vt:lpstr>
      <vt:lpstr>W03 Prepare: Learning Activity Abstraction Learning Activity </vt:lpstr>
      <vt:lpstr>W03 Prepare: Learning Activity Abstraction Learning Activity </vt:lpstr>
      <vt:lpstr>PowerPoint Presentation</vt:lpstr>
      <vt:lpstr>W03 Prepare: Learning Activity Abstraction Learning Activity </vt:lpstr>
      <vt:lpstr>PowerPoint Presentation</vt:lpstr>
      <vt:lpstr>W03 Prepare: Learning Activity Abstraction Learning Activity </vt:lpstr>
      <vt:lpstr>PowerPoint Presentation</vt:lpstr>
      <vt:lpstr>W03 Prepare: Learning Activity Abstraction Learning Activity </vt:lpstr>
      <vt:lpstr>PowerPoint Presentation</vt:lpstr>
      <vt:lpstr>W03 Prepare: Learning Activity Abstraction Learning Activity </vt:lpstr>
      <vt:lpstr>W03 Prepare: Learning Activity Abstraction Learning Activity </vt:lpstr>
      <vt:lpstr>PowerPoint Presentation</vt:lpstr>
      <vt:lpstr>Unit 02 Develop: Journal Program W04 Prove: Developer</vt:lpstr>
      <vt:lpstr>Unit 02 Develop: Journal Program</vt:lpstr>
      <vt:lpstr>Unit 02 Develop: Journal Program Problem Overview</vt:lpstr>
      <vt:lpstr>Unit 02 Develop: Journal Program Solution Idea</vt:lpstr>
      <vt:lpstr>Unit 02 Develop: Journal Program Program Specification</vt:lpstr>
      <vt:lpstr>PowerPoint Presentation</vt:lpstr>
      <vt:lpstr>Unit 02 Develop: Journal Program Program Specification</vt:lpstr>
      <vt:lpstr>PowerPoint Presentation</vt:lpstr>
      <vt:lpstr>Unit 02 Develop: Journal Program Program Specification</vt:lpstr>
      <vt:lpstr>Unit 02 Develop: Journal Program Program Specification</vt:lpstr>
      <vt:lpstr>Unit 02 Develop: Journal Program Program Specification</vt:lpstr>
      <vt:lpstr>PowerPoint Presentation</vt:lpstr>
      <vt:lpstr>Unit 02 Develop: Journal Program W04 Prove: Developer </vt:lpstr>
      <vt:lpstr>W03 Team Activity: Designer  Abstraction - Design Activity</vt:lpstr>
      <vt:lpstr>PowerPoint Presentation</vt:lpstr>
      <vt:lpstr>PowerPoint Presentation</vt:lpstr>
      <vt:lpstr>W03 Team Activity: Designer  Abstraction - Design Activity</vt:lpstr>
      <vt:lpstr>Groups</vt:lpstr>
      <vt:lpstr>W03 Team Activity: Designer  Abstraction - Design Activity</vt:lpstr>
      <vt:lpstr>W03 Team Activity: Designer  Abstraction - Design Activity</vt:lpstr>
      <vt:lpstr>W03 Team Activity: Designer  Abstraction - Design Activity</vt:lpstr>
      <vt:lpstr>W03 Team Activity: Designer  Abstraction - Design Activity</vt:lpstr>
      <vt:lpstr>W03 Team Activity: Designer  Abstraction - Design Activity</vt:lpstr>
      <vt:lpstr>W03 Team Activity: Designer  Abstraction - Design Activity</vt:lpstr>
      <vt:lpstr>W03 Team Activity: Designer  Abstraction - Design Activity</vt:lpstr>
      <vt:lpstr>W03 Team Activity: Designer  Abstraction - Design Activity</vt:lpstr>
      <vt:lpstr>W03 Team Activity: Designer  Abstraction - Design Activity</vt:lpstr>
      <vt:lpstr>W03 Team Activity: Participation Report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Clements, William</dc:creator>
  <cp:lastModifiedBy>Clements, William</cp:lastModifiedBy>
  <cp:revision>1</cp:revision>
  <dcterms:created xsi:type="dcterms:W3CDTF">2023-01-17T15:39:58Z</dcterms:created>
  <dcterms:modified xsi:type="dcterms:W3CDTF">2023-09-25T16:54:43Z</dcterms:modified>
</cp:coreProperties>
</file>

<file path=docProps/thumbnail.jpeg>
</file>